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6"/>
  </p:notesMasterIdLst>
  <p:sldIdLst>
    <p:sldId id="256" r:id="rId2"/>
    <p:sldId id="265" r:id="rId3"/>
    <p:sldId id="427" r:id="rId4"/>
    <p:sldId id="259" r:id="rId5"/>
    <p:sldId id="466" r:id="rId6"/>
    <p:sldId id="467" r:id="rId7"/>
    <p:sldId id="468" r:id="rId8"/>
    <p:sldId id="469" r:id="rId9"/>
    <p:sldId id="470" r:id="rId10"/>
    <p:sldId id="471" r:id="rId11"/>
    <p:sldId id="472" r:id="rId12"/>
    <p:sldId id="323" r:id="rId13"/>
    <p:sldId id="373" r:id="rId14"/>
    <p:sldId id="374" r:id="rId15"/>
    <p:sldId id="375" r:id="rId16"/>
    <p:sldId id="376" r:id="rId17"/>
    <p:sldId id="377" r:id="rId18"/>
    <p:sldId id="378" r:id="rId19"/>
    <p:sldId id="379" r:id="rId20"/>
    <p:sldId id="380" r:id="rId21"/>
    <p:sldId id="381" r:id="rId22"/>
    <p:sldId id="382" r:id="rId23"/>
    <p:sldId id="324" r:id="rId24"/>
    <p:sldId id="389" r:id="rId25"/>
    <p:sldId id="390" r:id="rId26"/>
    <p:sldId id="391" r:id="rId27"/>
    <p:sldId id="392" r:id="rId28"/>
    <p:sldId id="393" r:id="rId29"/>
    <p:sldId id="394" r:id="rId30"/>
    <p:sldId id="395" r:id="rId31"/>
    <p:sldId id="473" r:id="rId32"/>
    <p:sldId id="474" r:id="rId33"/>
    <p:sldId id="475" r:id="rId34"/>
    <p:sldId id="476" r:id="rId35"/>
    <p:sldId id="477" r:id="rId36"/>
    <p:sldId id="478" r:id="rId37"/>
    <p:sldId id="479" r:id="rId38"/>
    <p:sldId id="480" r:id="rId39"/>
    <p:sldId id="481" r:id="rId40"/>
    <p:sldId id="482" r:id="rId41"/>
    <p:sldId id="483" r:id="rId42"/>
    <p:sldId id="484" r:id="rId43"/>
    <p:sldId id="485" r:id="rId44"/>
    <p:sldId id="486" r:id="rId45"/>
    <p:sldId id="487" r:id="rId46"/>
    <p:sldId id="488" r:id="rId47"/>
    <p:sldId id="489" r:id="rId48"/>
    <p:sldId id="490" r:id="rId49"/>
    <p:sldId id="491" r:id="rId50"/>
    <p:sldId id="492" r:id="rId51"/>
    <p:sldId id="493" r:id="rId52"/>
    <p:sldId id="494" r:id="rId53"/>
    <p:sldId id="495" r:id="rId54"/>
    <p:sldId id="496" r:id="rId55"/>
    <p:sldId id="260" r:id="rId56"/>
    <p:sldId id="428" r:id="rId57"/>
    <p:sldId id="429" r:id="rId58"/>
    <p:sldId id="430" r:id="rId59"/>
    <p:sldId id="431" r:id="rId60"/>
    <p:sldId id="432" r:id="rId61"/>
    <p:sldId id="433" r:id="rId62"/>
    <p:sldId id="434" r:id="rId63"/>
    <p:sldId id="435" r:id="rId64"/>
    <p:sldId id="436" r:id="rId65"/>
    <p:sldId id="437" r:id="rId66"/>
    <p:sldId id="438" r:id="rId67"/>
    <p:sldId id="439" r:id="rId68"/>
    <p:sldId id="440" r:id="rId69"/>
    <p:sldId id="441" r:id="rId70"/>
    <p:sldId id="442" r:id="rId71"/>
    <p:sldId id="443" r:id="rId72"/>
    <p:sldId id="444" r:id="rId73"/>
    <p:sldId id="445" r:id="rId74"/>
    <p:sldId id="446" r:id="rId75"/>
    <p:sldId id="319" r:id="rId76"/>
    <p:sldId id="447" r:id="rId77"/>
    <p:sldId id="448" r:id="rId78"/>
    <p:sldId id="449" r:id="rId79"/>
    <p:sldId id="450" r:id="rId80"/>
    <p:sldId id="451" r:id="rId81"/>
    <p:sldId id="452" r:id="rId82"/>
    <p:sldId id="453" r:id="rId83"/>
    <p:sldId id="454" r:id="rId84"/>
    <p:sldId id="455" r:id="rId85"/>
    <p:sldId id="456" r:id="rId86"/>
    <p:sldId id="457" r:id="rId87"/>
    <p:sldId id="458" r:id="rId88"/>
    <p:sldId id="459" r:id="rId89"/>
    <p:sldId id="460" r:id="rId90"/>
    <p:sldId id="461" r:id="rId91"/>
    <p:sldId id="462" r:id="rId92"/>
    <p:sldId id="463" r:id="rId93"/>
    <p:sldId id="464" r:id="rId94"/>
    <p:sldId id="497" r:id="rId95"/>
    <p:sldId id="498" r:id="rId96"/>
    <p:sldId id="499" r:id="rId97"/>
    <p:sldId id="500" r:id="rId98"/>
    <p:sldId id="501" r:id="rId99"/>
    <p:sldId id="502" r:id="rId100"/>
    <p:sldId id="503" r:id="rId101"/>
    <p:sldId id="504" r:id="rId102"/>
    <p:sldId id="505" r:id="rId103"/>
    <p:sldId id="261" r:id="rId104"/>
    <p:sldId id="396" r:id="rId105"/>
    <p:sldId id="397" r:id="rId106"/>
    <p:sldId id="398" r:id="rId107"/>
    <p:sldId id="399" r:id="rId108"/>
    <p:sldId id="400" r:id="rId109"/>
    <p:sldId id="401" r:id="rId110"/>
    <p:sldId id="402" r:id="rId111"/>
    <p:sldId id="403" r:id="rId112"/>
    <p:sldId id="515" r:id="rId113"/>
    <p:sldId id="516" r:id="rId114"/>
    <p:sldId id="517" r:id="rId115"/>
    <p:sldId id="518" r:id="rId116"/>
    <p:sldId id="519" r:id="rId117"/>
    <p:sldId id="520" r:id="rId118"/>
    <p:sldId id="521" r:id="rId119"/>
    <p:sldId id="522" r:id="rId120"/>
    <p:sldId id="523" r:id="rId121"/>
    <p:sldId id="524" r:id="rId122"/>
    <p:sldId id="525" r:id="rId123"/>
    <p:sldId id="526" r:id="rId124"/>
    <p:sldId id="527" r:id="rId125"/>
    <p:sldId id="528" r:id="rId126"/>
    <p:sldId id="529" r:id="rId127"/>
    <p:sldId id="530" r:id="rId128"/>
    <p:sldId id="531" r:id="rId129"/>
    <p:sldId id="532" r:id="rId130"/>
    <p:sldId id="533" r:id="rId131"/>
    <p:sldId id="262" r:id="rId132"/>
    <p:sldId id="383" r:id="rId133"/>
    <p:sldId id="384" r:id="rId134"/>
    <p:sldId id="385" r:id="rId135"/>
    <p:sldId id="386" r:id="rId136"/>
    <p:sldId id="387" r:id="rId137"/>
    <p:sldId id="388" r:id="rId138"/>
    <p:sldId id="263" r:id="rId139"/>
    <p:sldId id="349" r:id="rId140"/>
    <p:sldId id="350" r:id="rId141"/>
    <p:sldId id="351" r:id="rId142"/>
    <p:sldId id="352" r:id="rId143"/>
    <p:sldId id="353" r:id="rId144"/>
    <p:sldId id="354" r:id="rId145"/>
    <p:sldId id="355" r:id="rId146"/>
    <p:sldId id="356" r:id="rId147"/>
    <p:sldId id="357" r:id="rId148"/>
    <p:sldId id="358" r:id="rId149"/>
    <p:sldId id="359" r:id="rId150"/>
    <p:sldId id="360" r:id="rId151"/>
    <p:sldId id="361" r:id="rId152"/>
    <p:sldId id="362" r:id="rId153"/>
    <p:sldId id="363" r:id="rId154"/>
    <p:sldId id="465" r:id="rId1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theme" Target="theme/theme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tableStyles" Target="tableStyle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2BF044-D17C-44F1-857F-DFF1F1D908B7}" type="datetimeFigureOut">
              <a:rPr lang="en-IN" smtClean="0"/>
              <a:t>20-03-2018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37D0BB-79D7-4B8A-B08F-70B08BF09E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5391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66273-E0B4-4FD2-9F6C-2A1DF5DEAA1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535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66273-E0B4-4FD2-9F6C-2A1DF5DEAA1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4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D1ECB-86A4-49B0-B999-53F13454EA68}" type="datetimeFigureOut">
              <a:rPr lang="en-IN" smtClean="0"/>
              <a:t>20-03-2018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D81A7-DE7D-4816-850F-3A1D0E6A9D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8401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D1ECB-86A4-49B0-B999-53F13454EA68}" type="datetimeFigureOut">
              <a:rPr lang="en-IN" smtClean="0"/>
              <a:t>20-03-2018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D81A7-DE7D-4816-850F-3A1D0E6A9D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9926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D1ECB-86A4-49B0-B999-53F13454EA68}" type="datetimeFigureOut">
              <a:rPr lang="en-IN" smtClean="0"/>
              <a:t>20-03-2018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D81A7-DE7D-4816-850F-3A1D0E6A9D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0420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D1ECB-86A4-49B0-B999-53F13454EA68}" type="datetimeFigureOut">
              <a:rPr lang="en-IN" smtClean="0"/>
              <a:t>20-03-2018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D81A7-DE7D-4816-850F-3A1D0E6A9D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5219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D1ECB-86A4-49B0-B999-53F13454EA68}" type="datetimeFigureOut">
              <a:rPr lang="en-IN" smtClean="0"/>
              <a:t>20-03-2018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D81A7-DE7D-4816-850F-3A1D0E6A9D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8426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D1ECB-86A4-49B0-B999-53F13454EA68}" type="datetimeFigureOut">
              <a:rPr lang="en-IN" smtClean="0"/>
              <a:t>20-03-2018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D81A7-DE7D-4816-850F-3A1D0E6A9D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38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D1ECB-86A4-49B0-B999-53F13454EA68}" type="datetimeFigureOut">
              <a:rPr lang="en-IN" smtClean="0"/>
              <a:t>20-03-2018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D81A7-DE7D-4816-850F-3A1D0E6A9D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9494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D1ECB-86A4-49B0-B999-53F13454EA68}" type="datetimeFigureOut">
              <a:rPr lang="en-IN" smtClean="0"/>
              <a:t>20-03-2018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D81A7-DE7D-4816-850F-3A1D0E6A9D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8702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D1ECB-86A4-49B0-B999-53F13454EA68}" type="datetimeFigureOut">
              <a:rPr lang="en-IN" smtClean="0"/>
              <a:t>20-03-2018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D81A7-DE7D-4816-850F-3A1D0E6A9D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4394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D1ECB-86A4-49B0-B999-53F13454EA68}" type="datetimeFigureOut">
              <a:rPr lang="en-IN" smtClean="0"/>
              <a:t>20-03-2018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D81A7-DE7D-4816-850F-3A1D0E6A9D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1320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D1ECB-86A4-49B0-B999-53F13454EA68}" type="datetimeFigureOut">
              <a:rPr lang="en-IN" smtClean="0"/>
              <a:t>20-03-2018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D81A7-DE7D-4816-850F-3A1D0E6A9D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1125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D1ECB-86A4-49B0-B999-53F13454EA68}" type="datetimeFigureOut">
              <a:rPr lang="en-IN" smtClean="0"/>
              <a:t>20-03-2018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81A7-DE7D-4816-850F-3A1D0E6A9D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5129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mplocalelection.gov.in/" TargetMode="Externa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5.w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hyperlink" Target="http://mpsdc.gov.in/iems/District/MMS/Reports/Mat_District_total_stock_District.aspx" TargetMode="External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8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8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plocalelection.gov.in/" TargetMode="External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hyperlink" Target="http://localhost:10822/WEB_BAK1/TraningM.aspx" TargetMode="External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IT applications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IT Section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6160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1881" y="2688609"/>
            <a:ext cx="773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/>
              <a:t>Module – </a:t>
            </a:r>
            <a:r>
              <a:rPr lang="en-IN" sz="2400" b="1" dirty="0" err="1" smtClean="0"/>
              <a:t>myMPSEC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79083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Login Page</a:t>
            </a:r>
            <a:endParaRPr lang="en-IN" dirty="0"/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428308" y="1572768"/>
            <a:ext cx="3932237" cy="3811588"/>
          </a:xfrm>
          <a:prstGeom prst="rect">
            <a:avLst/>
          </a:prstGeom>
        </p:spPr>
        <p:txBody>
          <a:bodyPr/>
          <a:lstStyle/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Go to Home page of website then click on login option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defRPr/>
            </a:pPr>
            <a:r>
              <a:rPr lang="en-IN" sz="1600" dirty="0" smtClean="0"/>
              <a:t>      Website  &gt; login Option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Single repository to access various applications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Login screen is available from where district can login with their user id and password.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After successful login home Page screen is available 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Following applications can be accessed-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/>
            </a:pPr>
            <a:r>
              <a:rPr lang="en-IN" sz="1600" dirty="0" smtClean="0"/>
              <a:t>Budget management system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/>
            </a:pPr>
            <a:r>
              <a:rPr lang="en-IN" sz="1600" dirty="0" smtClean="0"/>
              <a:t>Material management system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/>
            </a:pPr>
            <a:r>
              <a:rPr lang="en-IN" sz="1600" dirty="0" smtClean="0"/>
              <a:t>Integrated election management system (IEMS)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/>
            </a:pPr>
            <a:r>
              <a:rPr lang="en-IN" sz="1600" dirty="0" smtClean="0"/>
              <a:t>Integrated polling information system (IPIS)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/>
            </a:pPr>
            <a:r>
              <a:rPr lang="en-IN" sz="1600" dirty="0" smtClean="0"/>
              <a:t>Transportation management system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91050" y="1115568"/>
            <a:ext cx="6665913" cy="497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8320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1881" y="2688609"/>
            <a:ext cx="7738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/>
              <a:t>Module – Integrated Election Management System </a:t>
            </a:r>
          </a:p>
          <a:p>
            <a:pPr algn="ctr"/>
            <a:r>
              <a:rPr lang="en-IN" sz="2400" b="1" dirty="0" smtClean="0"/>
              <a:t>(IEMS)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96506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1881" y="2688609"/>
            <a:ext cx="773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/>
              <a:t>Module – System Administration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8267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User Registration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609" y="1368150"/>
            <a:ext cx="7687734" cy="4631266"/>
          </a:xfrm>
        </p:spPr>
      </p:pic>
      <p:sp>
        <p:nvSpPr>
          <p:cNvPr id="5" name="Text Placeholder 3"/>
          <p:cNvSpPr txBox="1">
            <a:spLocks/>
          </p:cNvSpPr>
          <p:nvPr/>
        </p:nvSpPr>
        <p:spPr>
          <a:xfrm>
            <a:off x="314834" y="1777989"/>
            <a:ext cx="3579835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Path -&gt;</a:t>
            </a:r>
            <a:r>
              <a:rPr lang="en-US" sz="1400" b="1" dirty="0"/>
              <a:t>Login -&gt; </a:t>
            </a:r>
            <a:r>
              <a:rPr lang="en-US" sz="1400" b="1" dirty="0" smtClean="0"/>
              <a:t>Setting -&gt; Register User</a:t>
            </a: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The registration is only available for Returning Officer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Select “User type”</a:t>
            </a:r>
            <a:r>
              <a:rPr lang="hi-IN" sz="1400" dirty="0" smtClean="0"/>
              <a:t>, “</a:t>
            </a:r>
            <a:r>
              <a:rPr lang="en-US" sz="1400" dirty="0" smtClean="0"/>
              <a:t>Designation</a:t>
            </a:r>
            <a:r>
              <a:rPr lang="hi-IN" sz="1400" dirty="0" smtClean="0"/>
              <a:t>”</a:t>
            </a:r>
            <a:r>
              <a:rPr lang="en-US" sz="1400" dirty="0" smtClean="0"/>
              <a:t> </a:t>
            </a:r>
            <a:r>
              <a:rPr lang="hi-IN" sz="1400" dirty="0" smtClean="0"/>
              <a:t>  </a:t>
            </a:r>
            <a:r>
              <a:rPr lang="en-IN" sz="14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Enter Name , Mobile no , Email, Employee id, </a:t>
            </a:r>
            <a:r>
              <a:rPr lang="en-US" sz="1400" dirty="0" err="1" smtClean="0"/>
              <a:t>userid</a:t>
            </a:r>
            <a:r>
              <a:rPr lang="en-US" sz="1400" dirty="0" smtClean="0"/>
              <a:t> , Password , Confirm Password</a:t>
            </a:r>
            <a:r>
              <a:rPr lang="en-IN" sz="1400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Click on Submit to register a user.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166681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User Management</a:t>
            </a:r>
            <a:endParaRPr lang="en-IN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314834" y="1777989"/>
            <a:ext cx="3579835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Path -&gt;</a:t>
            </a:r>
            <a:r>
              <a:rPr lang="en-US" sz="1400" b="1" dirty="0"/>
              <a:t>Login -&gt; </a:t>
            </a:r>
            <a:r>
              <a:rPr lang="en-US" sz="1400" b="1" dirty="0" smtClean="0"/>
              <a:t>Setting -&gt; User Management</a:t>
            </a: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The user management is available to deactivate a user.  </a:t>
            </a:r>
            <a:r>
              <a:rPr lang="en-IN" sz="1400" dirty="0"/>
              <a:t>T</a:t>
            </a:r>
            <a:r>
              <a:rPr lang="en-IN" sz="1400" dirty="0" smtClean="0"/>
              <a:t>his can be done when the election is over.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Select “User type”</a:t>
            </a:r>
            <a:r>
              <a:rPr lang="hi-IN" sz="1400" dirty="0" smtClean="0"/>
              <a:t>, “</a:t>
            </a:r>
            <a:r>
              <a:rPr lang="en-US" sz="1400" dirty="0" smtClean="0"/>
              <a:t>Designation</a:t>
            </a:r>
            <a:r>
              <a:rPr lang="hi-IN" sz="1400" dirty="0" smtClean="0"/>
              <a:t>”</a:t>
            </a:r>
            <a:r>
              <a:rPr lang="en-US" sz="1400" dirty="0" smtClean="0"/>
              <a:t> </a:t>
            </a:r>
            <a:r>
              <a:rPr lang="hi-IN" sz="1400" dirty="0" smtClean="0"/>
              <a:t>  </a:t>
            </a:r>
            <a:r>
              <a:rPr lang="en-IN" sz="14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Click on Search</a:t>
            </a:r>
            <a:r>
              <a:rPr lang="en-IN" sz="1400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Click on Deactivate link to deactivate a user.</a:t>
            </a:r>
            <a:endParaRPr lang="en-IN" sz="14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669" y="1342462"/>
            <a:ext cx="8170333" cy="4902200"/>
          </a:xfrm>
        </p:spPr>
      </p:pic>
    </p:spTree>
    <p:extLst>
      <p:ext uri="{BB962C8B-B14F-4D97-AF65-F5344CB8AC3E}">
        <p14:creationId xmlns:p14="http://schemas.microsoft.com/office/powerpoint/2010/main" val="390944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Ward Master</a:t>
            </a:r>
            <a:endParaRPr lang="en-IN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587" y="1027906"/>
            <a:ext cx="7484534" cy="4839955"/>
          </a:xfrm>
        </p:spPr>
      </p:pic>
      <p:sp>
        <p:nvSpPr>
          <p:cNvPr id="6" name="TextBox 5"/>
          <p:cNvSpPr txBox="1"/>
          <p:nvPr/>
        </p:nvSpPr>
        <p:spPr>
          <a:xfrm>
            <a:off x="973642" y="1396995"/>
            <a:ext cx="939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1.Urban</a:t>
            </a:r>
            <a:endParaRPr lang="en-US" dirty="0"/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264032" y="2455349"/>
            <a:ext cx="3579835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Path -&gt;</a:t>
            </a:r>
            <a:r>
              <a:rPr lang="en-US" sz="1400" b="1" dirty="0"/>
              <a:t>Login -&gt; Election Management -&gt; Integrated Election Management System(IEMS) –</a:t>
            </a:r>
            <a:r>
              <a:rPr lang="en-US" sz="1400" b="1" dirty="0" err="1"/>
              <a:t>Nagriya</a:t>
            </a:r>
            <a:r>
              <a:rPr lang="en-US" sz="1400" b="1" dirty="0"/>
              <a:t> -&gt;</a:t>
            </a:r>
            <a:r>
              <a:rPr lang="hi-IN" sz="1400" b="1" dirty="0"/>
              <a:t>वार्ड </a:t>
            </a:r>
            <a:r>
              <a:rPr lang="hi-IN" sz="1400" b="1" dirty="0" smtClean="0"/>
              <a:t>मास्टर</a:t>
            </a: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Click on </a:t>
            </a:r>
            <a:r>
              <a:rPr lang="hi-IN" sz="1400" dirty="0" smtClean="0"/>
              <a:t>वार्ड मास्टर</a:t>
            </a:r>
            <a:r>
              <a:rPr lang="en-IN" sz="1400" dirty="0" smtClean="0"/>
              <a:t> the path is given above”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Select “</a:t>
            </a:r>
            <a:r>
              <a:rPr lang="hi-IN" sz="1400" dirty="0" smtClean="0"/>
              <a:t>निकाय का प्रकार</a:t>
            </a:r>
            <a:r>
              <a:rPr lang="en-IN" sz="1400" dirty="0" smtClean="0"/>
              <a:t>”</a:t>
            </a:r>
            <a:r>
              <a:rPr lang="hi-IN" sz="1400" dirty="0" smtClean="0"/>
              <a:t>, “निकाय का नाम”  </a:t>
            </a:r>
            <a:r>
              <a:rPr lang="en-IN" sz="14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i-IN" sz="1400" dirty="0" smtClean="0"/>
              <a:t>Add</a:t>
            </a:r>
            <a:r>
              <a:rPr lang="en-US" sz="1400" dirty="0" smtClean="0"/>
              <a:t> </a:t>
            </a:r>
            <a:r>
              <a:rPr lang="hi-IN" sz="1400" dirty="0" smtClean="0"/>
              <a:t>वार्ड क्रामंक</a:t>
            </a:r>
            <a:r>
              <a:rPr lang="en-US" sz="1400" dirty="0" smtClean="0"/>
              <a:t> and </a:t>
            </a:r>
            <a:r>
              <a:rPr lang="hi-IN" sz="1400" dirty="0" smtClean="0"/>
              <a:t>वार्ड का नाम</a:t>
            </a:r>
            <a:r>
              <a:rPr lang="en-IN" sz="1400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Click on </a:t>
            </a:r>
            <a:r>
              <a:rPr lang="hi-IN" sz="1400" dirty="0" smtClean="0"/>
              <a:t>सबमिट करें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340422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Ward Master</a:t>
            </a:r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973642" y="1396995"/>
            <a:ext cx="1317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1.Panchayat</a:t>
            </a:r>
            <a:endParaRPr lang="en-US" dirty="0"/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264032" y="2455349"/>
            <a:ext cx="3579835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 smtClean="0"/>
              <a:t>Path</a:t>
            </a:r>
            <a:r>
              <a:rPr lang="hi-IN" sz="1400" b="1" dirty="0" smtClean="0"/>
              <a:t> -&gt;</a:t>
            </a:r>
            <a:r>
              <a:rPr lang="en-US" sz="1400" b="1" dirty="0" smtClean="0"/>
              <a:t> </a:t>
            </a:r>
            <a:r>
              <a:rPr lang="en-US" sz="1400" b="1" dirty="0"/>
              <a:t>Login -&gt; Election Management -&gt; Integrated Election Management System(IEMS) –Panchayat-&gt;</a:t>
            </a:r>
            <a:r>
              <a:rPr lang="hi-IN" sz="1400" b="1" dirty="0"/>
              <a:t>वार्ड </a:t>
            </a:r>
            <a:r>
              <a:rPr lang="hi-IN" sz="1400" b="1" dirty="0" smtClean="0"/>
              <a:t>मास्टर</a:t>
            </a: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Click on </a:t>
            </a:r>
            <a:r>
              <a:rPr lang="hi-IN" sz="1400" dirty="0" smtClean="0"/>
              <a:t>वार्ड मास्टर</a:t>
            </a:r>
            <a:r>
              <a:rPr lang="en-IN" sz="1400" dirty="0" smtClean="0"/>
              <a:t> the path is given above”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Select </a:t>
            </a:r>
            <a:r>
              <a:rPr lang="hi-IN" sz="1400" dirty="0" smtClean="0"/>
              <a:t>पंचायत का प्रकार</a:t>
            </a:r>
            <a:endParaRPr lang="en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Click on “</a:t>
            </a:r>
            <a:r>
              <a:rPr lang="hi-IN" sz="1400" dirty="0" smtClean="0"/>
              <a:t>नया वार्ड जोड़ने के लिए क्लिक करें</a:t>
            </a:r>
            <a:r>
              <a:rPr lang="en-US" sz="1400" dirty="0" smtClean="0"/>
              <a:t>”</a:t>
            </a:r>
            <a:endParaRPr lang="en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A</a:t>
            </a:r>
            <a:r>
              <a:rPr lang="hi-IN" sz="1400" dirty="0" smtClean="0"/>
              <a:t>dd वार्ड क्रमांक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Click on </a:t>
            </a:r>
            <a:r>
              <a:rPr lang="hi-IN" sz="1400" dirty="0" smtClean="0"/>
              <a:t>सुरक्षित करें</a:t>
            </a:r>
            <a:endParaRPr lang="en-IN" sz="1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314" y="1312797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31900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Polling Station Master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3642" y="1396995"/>
            <a:ext cx="939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</a:t>
            </a:r>
            <a:r>
              <a:rPr lang="hi-IN" dirty="0" smtClean="0"/>
              <a:t>Urban</a:t>
            </a:r>
            <a:endParaRPr lang="en-US" dirty="0"/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264032" y="1936745"/>
            <a:ext cx="3579835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Path -&gt;</a:t>
            </a:r>
            <a:r>
              <a:rPr lang="en-US" sz="1400" b="1" dirty="0"/>
              <a:t>Login -&gt; Election Management -&gt; Integrated Election Management System(IEMS) –</a:t>
            </a:r>
            <a:r>
              <a:rPr lang="hi-IN" sz="1400" b="1" dirty="0"/>
              <a:t>Urban</a:t>
            </a:r>
            <a:r>
              <a:rPr lang="en-US" sz="1400" b="1" dirty="0"/>
              <a:t>&gt;</a:t>
            </a:r>
            <a:r>
              <a:rPr lang="hi-IN" sz="1400" b="1" dirty="0"/>
              <a:t>मतदान केन्द्र </a:t>
            </a:r>
            <a:r>
              <a:rPr lang="hi-IN" sz="1400" b="1" dirty="0" smtClean="0"/>
              <a:t>मास्टर</a:t>
            </a:r>
            <a:endParaRPr lang="en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Click on </a:t>
            </a:r>
            <a:r>
              <a:rPr lang="hi-IN" sz="1400" dirty="0" smtClean="0"/>
              <a:t>मतदान केन्द्र मास्टर </a:t>
            </a:r>
            <a:r>
              <a:rPr lang="en-IN" sz="1400" dirty="0" smtClean="0"/>
              <a:t>the path is given above”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Click on “</a:t>
            </a:r>
            <a:r>
              <a:rPr lang="hi-IN" sz="1400" dirty="0" smtClean="0"/>
              <a:t>नया मतदान केन्द्र जोड़ें</a:t>
            </a:r>
            <a:endParaRPr lang="en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Select “</a:t>
            </a:r>
            <a:r>
              <a:rPr lang="hi-IN" sz="1400" dirty="0" smtClean="0"/>
              <a:t>निकाय का प्रकार</a:t>
            </a:r>
            <a:r>
              <a:rPr lang="en-US" sz="1400" dirty="0" smtClean="0"/>
              <a:t>”</a:t>
            </a:r>
            <a:r>
              <a:rPr lang="hi-IN" sz="1400" dirty="0" smtClean="0"/>
              <a:t> , नगरीय निकाय , “वार्ड क्रमांक”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i-IN" sz="1400" dirty="0" smtClean="0"/>
              <a:t>Add </a:t>
            </a:r>
            <a:r>
              <a:rPr lang="hi-IN" sz="1400" b="1" dirty="0"/>
              <a:t>मतदान केंद्र क्र</a:t>
            </a:r>
            <a:r>
              <a:rPr lang="hi-IN" sz="1400" b="1" dirty="0" smtClean="0"/>
              <a:t>.,</a:t>
            </a:r>
            <a:r>
              <a:rPr lang="hi-IN" sz="1400" b="1" dirty="0"/>
              <a:t> मतदान केंद्र </a:t>
            </a:r>
            <a:r>
              <a:rPr lang="hi-IN" sz="1400" b="1" dirty="0" smtClean="0"/>
              <a:t>नाम,</a:t>
            </a:r>
            <a:r>
              <a:rPr lang="hi-IN" sz="1400" b="1" dirty="0"/>
              <a:t> कुल पुरुष </a:t>
            </a:r>
            <a:r>
              <a:rPr lang="hi-IN" sz="1400" b="1" dirty="0" smtClean="0"/>
              <a:t>मतदाता,</a:t>
            </a:r>
            <a:r>
              <a:rPr lang="hi-IN" sz="1400" b="1" dirty="0"/>
              <a:t> कुल महिला </a:t>
            </a:r>
            <a:r>
              <a:rPr lang="hi-IN" sz="1400" b="1" dirty="0" smtClean="0"/>
              <a:t>मतदाता,</a:t>
            </a:r>
            <a:r>
              <a:rPr lang="hi-IN" sz="1400" b="1" dirty="0"/>
              <a:t> कुल अन्य </a:t>
            </a:r>
            <a:r>
              <a:rPr lang="hi-IN" sz="1400" b="1" dirty="0" smtClean="0"/>
              <a:t>मतदाता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 smtClean="0"/>
              <a:t>Click on button </a:t>
            </a:r>
            <a:r>
              <a:rPr lang="hi-IN" sz="1400" b="1" dirty="0" smtClean="0"/>
              <a:t>मतदान केन्द्र जोड़ें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hi-IN" sz="1400" b="1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275" y="139699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420518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Polling Station Master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3642" y="1396995"/>
            <a:ext cx="1317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1.Panchayat</a:t>
            </a:r>
            <a:endParaRPr lang="en-US" dirty="0"/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264032" y="1936745"/>
            <a:ext cx="3579835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Click on </a:t>
            </a:r>
            <a:r>
              <a:rPr lang="hi-IN" sz="1400" dirty="0" smtClean="0"/>
              <a:t>मतदान केन्द्र मास्टर </a:t>
            </a:r>
            <a:r>
              <a:rPr lang="en-IN" sz="1400" dirty="0" smtClean="0"/>
              <a:t>the path is given above”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To add New </a:t>
            </a:r>
            <a:r>
              <a:rPr lang="en-IN" sz="1400" dirty="0" err="1" smtClean="0"/>
              <a:t>matdan</a:t>
            </a:r>
            <a:r>
              <a:rPr lang="en-IN" sz="1400" dirty="0" smtClean="0"/>
              <a:t> </a:t>
            </a:r>
            <a:r>
              <a:rPr lang="en-IN" sz="1400" dirty="0" err="1" smtClean="0"/>
              <a:t>kendr</a:t>
            </a:r>
            <a:r>
              <a:rPr lang="en-IN" sz="1400" dirty="0" smtClean="0"/>
              <a:t> click on “</a:t>
            </a:r>
            <a:r>
              <a:rPr lang="hi-IN" sz="1400" dirty="0"/>
              <a:t>नया मतदान केन्द्र जोड़ें</a:t>
            </a:r>
            <a:r>
              <a:rPr lang="en-IN" sz="1400" dirty="0" smtClean="0"/>
              <a:t>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Select “</a:t>
            </a:r>
            <a:r>
              <a:rPr lang="hi-IN" sz="1400" dirty="0" smtClean="0"/>
              <a:t>जनपद</a:t>
            </a:r>
            <a:r>
              <a:rPr lang="en-US" sz="1400" dirty="0" smtClean="0"/>
              <a:t>”</a:t>
            </a:r>
            <a:r>
              <a:rPr lang="hi-IN" sz="1400" dirty="0" smtClean="0"/>
              <a:t> , “ग्राम पंचायत”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i-IN" sz="1400" dirty="0" smtClean="0"/>
              <a:t>Add </a:t>
            </a:r>
            <a:r>
              <a:rPr lang="hi-IN" sz="1400" b="1" dirty="0"/>
              <a:t>मतदान केंद्र क्र</a:t>
            </a:r>
            <a:r>
              <a:rPr lang="hi-IN" sz="1400" b="1" dirty="0" smtClean="0"/>
              <a:t>.,</a:t>
            </a:r>
            <a:r>
              <a:rPr lang="hi-IN" sz="1400" b="1" dirty="0"/>
              <a:t> मतदान केंद्र </a:t>
            </a:r>
            <a:r>
              <a:rPr lang="hi-IN" sz="1400" b="1" dirty="0" smtClean="0"/>
              <a:t>नाम,</a:t>
            </a:r>
            <a:r>
              <a:rPr lang="hi-IN" sz="1400" b="1" dirty="0"/>
              <a:t> </a:t>
            </a:r>
            <a:endParaRPr lang="hi-IN" sz="1400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 smtClean="0"/>
              <a:t>Click on button </a:t>
            </a:r>
            <a:r>
              <a:rPr lang="hi-IN" sz="1400" b="1" dirty="0" smtClean="0"/>
              <a:t>मतदान केन्द्र जोड़ें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/>
              <a:t>To add </a:t>
            </a:r>
            <a:r>
              <a:rPr lang="en-US" sz="1400" dirty="0" err="1" smtClean="0"/>
              <a:t>matdatao</a:t>
            </a:r>
            <a:r>
              <a:rPr lang="en-US" sz="1400" dirty="0" smtClean="0"/>
              <a:t> </a:t>
            </a:r>
            <a:r>
              <a:rPr lang="en-US" sz="1400" dirty="0" err="1" smtClean="0"/>
              <a:t>ki</a:t>
            </a:r>
            <a:r>
              <a:rPr lang="en-US" sz="1400" dirty="0" smtClean="0"/>
              <a:t> </a:t>
            </a:r>
            <a:r>
              <a:rPr lang="en-US" sz="1400" dirty="0" err="1" smtClean="0"/>
              <a:t>janakri</a:t>
            </a:r>
            <a:r>
              <a:rPr lang="en-IN" sz="1400" dirty="0" smtClean="0"/>
              <a:t> </a:t>
            </a:r>
            <a:r>
              <a:rPr lang="en-IN" sz="1400" dirty="0"/>
              <a:t>click on </a:t>
            </a:r>
            <a:r>
              <a:rPr lang="en-IN" sz="1400" dirty="0" smtClean="0"/>
              <a:t>“</a:t>
            </a:r>
            <a:r>
              <a:rPr lang="hi-IN" sz="1400" dirty="0" smtClean="0"/>
              <a:t>मतदाताओं की जानकारी</a:t>
            </a:r>
            <a:r>
              <a:rPr lang="en-IN" sz="1400" dirty="0" smtClean="0"/>
              <a:t>”</a:t>
            </a: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Select “</a:t>
            </a:r>
            <a:r>
              <a:rPr lang="hi-IN" sz="1400" dirty="0"/>
              <a:t>जनपद</a:t>
            </a:r>
            <a:r>
              <a:rPr lang="en-US" sz="1400" dirty="0"/>
              <a:t>”</a:t>
            </a:r>
            <a:r>
              <a:rPr lang="hi-IN" sz="1400" dirty="0"/>
              <a:t> , “ग्राम पंचायत</a:t>
            </a:r>
            <a:r>
              <a:rPr lang="hi-IN" sz="1400" dirty="0" smtClean="0"/>
              <a:t>”, मतदान केन्द्र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Click on </a:t>
            </a:r>
            <a:r>
              <a:rPr lang="hi-IN" sz="1400" dirty="0" smtClean="0"/>
              <a:t>संशोधित करें</a:t>
            </a:r>
            <a:endParaRPr lang="hi-IN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hi-IN" sz="1400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hi-IN" sz="1400" b="1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309" y="139699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416898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1881" y="2688609"/>
            <a:ext cx="773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/>
              <a:t>Module – IEMS – Reservation and Notifications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186078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Login Page</a:t>
            </a:r>
            <a:endParaRPr lang="en-IN" dirty="0"/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428308" y="1572768"/>
            <a:ext cx="3932237" cy="3811588"/>
          </a:xfrm>
          <a:prstGeom prst="rect">
            <a:avLst/>
          </a:prstGeom>
        </p:spPr>
        <p:txBody>
          <a:bodyPr/>
          <a:lstStyle/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Go to home page of website then click on login option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defRPr/>
            </a:pPr>
            <a:r>
              <a:rPr lang="en-IN" sz="1600" dirty="0" smtClean="0"/>
              <a:t>      Website  &gt; login Option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Login screen is available from where district can login with their user id and password.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After successful login home Page screen is available 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Click on Election Management link.</a:t>
            </a:r>
            <a:endParaRPr lang="en-IN" sz="16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91050" y="1115568"/>
            <a:ext cx="6665913" cy="497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9396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Dashboard </a:t>
            </a:r>
            <a:endParaRPr lang="en-IN" dirty="0"/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437452" y="1828800"/>
            <a:ext cx="3932237" cy="3811588"/>
          </a:xfrm>
          <a:prstGeom prst="rect">
            <a:avLst/>
          </a:prstGeom>
        </p:spPr>
        <p:txBody>
          <a:bodyPr/>
          <a:lstStyle/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Click on Election Management link.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After that you are able to see corresponding links.</a:t>
            </a:r>
            <a:endParaRPr lang="en-IN" sz="1600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91050" y="1728043"/>
            <a:ext cx="6665913" cy="3749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1153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Reservation (Rural )</a:t>
            </a:r>
            <a:endParaRPr lang="en-IN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438912" y="1755648"/>
            <a:ext cx="3401568" cy="3628708"/>
          </a:xfrm>
          <a:prstGeom prst="rect">
            <a:avLst/>
          </a:prstGeom>
        </p:spPr>
        <p:txBody>
          <a:bodyPr/>
          <a:lstStyle/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 Website &gt; Login &gt; Election Management &gt; “</a:t>
            </a:r>
            <a:r>
              <a:rPr lang="hi-IN" sz="1600" dirty="0" smtClean="0"/>
              <a:t>आरक्षण की स्थिति</a:t>
            </a:r>
            <a:r>
              <a:rPr lang="en-US" sz="1600" dirty="0" smtClean="0"/>
              <a:t>”</a:t>
            </a:r>
            <a:r>
              <a:rPr lang="hi-IN" sz="1600" dirty="0" smtClean="0"/>
              <a:t> </a:t>
            </a:r>
            <a:endParaRPr lang="en-IN" sz="1600" dirty="0" smtClean="0"/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There is link</a:t>
            </a:r>
            <a:r>
              <a:rPr lang="en-IN" sz="1600" dirty="0"/>
              <a:t> </a:t>
            </a:r>
            <a:r>
              <a:rPr lang="en-US" sz="1600" dirty="0" smtClean="0"/>
              <a:t>in Panchayat Section </a:t>
            </a:r>
            <a:r>
              <a:rPr lang="en-IN" sz="1600" dirty="0" smtClean="0"/>
              <a:t> “</a:t>
            </a:r>
            <a:r>
              <a:rPr lang="hi-IN" sz="1600" dirty="0" smtClean="0"/>
              <a:t>आरक्षण की स्थिति “</a:t>
            </a:r>
            <a:r>
              <a:rPr lang="en-IN" sz="1600" dirty="0" smtClean="0"/>
              <a:t> to enter Reservation of Member (“</a:t>
            </a:r>
            <a:r>
              <a:rPr lang="hi-IN" sz="1600" i="1" dirty="0" smtClean="0"/>
              <a:t>सदस्य</a:t>
            </a:r>
            <a:r>
              <a:rPr lang="en-US" sz="1600" i="1" dirty="0" smtClean="0"/>
              <a:t>  </a:t>
            </a:r>
            <a:r>
              <a:rPr lang="en-IN" sz="1600" dirty="0" smtClean="0"/>
              <a:t>”)</a:t>
            </a:r>
            <a:r>
              <a:rPr lang="hi-IN" sz="1600" dirty="0" smtClean="0"/>
              <a:t> </a:t>
            </a:r>
            <a:r>
              <a:rPr lang="en-US" sz="1600" dirty="0" smtClean="0"/>
              <a:t>of </a:t>
            </a:r>
            <a:r>
              <a:rPr lang="en-IN" sz="1600" dirty="0" smtClean="0"/>
              <a:t>Jila </a:t>
            </a:r>
            <a:r>
              <a:rPr lang="en-IN" sz="1600" dirty="0" err="1" smtClean="0"/>
              <a:t>Panchayat</a:t>
            </a:r>
            <a:r>
              <a:rPr lang="en-IN" sz="1600" dirty="0" smtClean="0"/>
              <a:t> , </a:t>
            </a:r>
            <a:r>
              <a:rPr lang="en-IN" sz="1600" dirty="0" err="1" smtClean="0"/>
              <a:t>Janpad</a:t>
            </a:r>
            <a:r>
              <a:rPr lang="en-IN" sz="1600" dirty="0" smtClean="0"/>
              <a:t> </a:t>
            </a:r>
            <a:r>
              <a:rPr lang="en-IN" sz="1600" dirty="0" err="1" smtClean="0"/>
              <a:t>Panchayat</a:t>
            </a:r>
            <a:r>
              <a:rPr lang="en-IN" sz="1600" dirty="0" smtClean="0"/>
              <a:t>, </a:t>
            </a:r>
            <a:r>
              <a:rPr lang="en-IN" sz="1600" dirty="0" err="1" smtClean="0"/>
              <a:t>Sarpanch</a:t>
            </a:r>
            <a:r>
              <a:rPr lang="en-IN" sz="1600" dirty="0" smtClean="0"/>
              <a:t> and Panch ward 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Link to generate the Praroop for all post is also available</a:t>
            </a:r>
          </a:p>
        </p:txBody>
      </p:sp>
      <p:pic>
        <p:nvPicPr>
          <p:cNvPr id="9" name="Content Placeholder 8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4488" y="1563624"/>
            <a:ext cx="7869880" cy="4462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971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Reservation (Rural  Praroop)</a:t>
            </a:r>
            <a:endParaRPr lang="en-IN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438912" y="1755648"/>
            <a:ext cx="3401568" cy="3628708"/>
          </a:xfrm>
          <a:prstGeom prst="rect">
            <a:avLst/>
          </a:prstGeom>
        </p:spPr>
        <p:txBody>
          <a:bodyPr/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 Website &gt; Login &gt; Election Management &gt; “</a:t>
            </a:r>
            <a:r>
              <a:rPr lang="hi-IN" sz="1600" dirty="0" smtClean="0"/>
              <a:t>आरक्षण की स्थिति</a:t>
            </a:r>
            <a:r>
              <a:rPr lang="en-US" sz="1600" dirty="0" smtClean="0"/>
              <a:t>”</a:t>
            </a:r>
            <a:r>
              <a:rPr lang="hi-IN" sz="1600" dirty="0" smtClean="0"/>
              <a:t> </a:t>
            </a:r>
            <a:r>
              <a:rPr lang="en-US" sz="1600" dirty="0" smtClean="0"/>
              <a:t>&gt;</a:t>
            </a:r>
            <a:r>
              <a:rPr lang="hi-IN" sz="1600" dirty="0" smtClean="0"/>
              <a:t> </a:t>
            </a:r>
            <a:r>
              <a:rPr lang="en-US" sz="1600" dirty="0" smtClean="0"/>
              <a:t>”</a:t>
            </a:r>
            <a:r>
              <a:rPr lang="hi-IN" sz="1600" dirty="0" smtClean="0"/>
              <a:t>प्ररूप प्रिंट करे </a:t>
            </a:r>
            <a:r>
              <a:rPr lang="en-US" sz="1600" dirty="0" smtClean="0"/>
              <a:t>”</a:t>
            </a:r>
            <a:r>
              <a:rPr lang="hi-IN" sz="1600" dirty="0" smtClean="0"/>
              <a:t> </a:t>
            </a:r>
            <a:endParaRPr lang="en-IN" sz="1600" dirty="0" smtClean="0"/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Link to generate the Praroop for all Post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After click on </a:t>
            </a:r>
            <a:r>
              <a:rPr lang="en-US" sz="1600" dirty="0" smtClean="0"/>
              <a:t>Print </a:t>
            </a:r>
            <a:r>
              <a:rPr lang="en-IN" sz="1600" dirty="0" smtClean="0"/>
              <a:t>button generate </a:t>
            </a:r>
            <a:r>
              <a:rPr lang="hi-IN" sz="1600" dirty="0" smtClean="0"/>
              <a:t> </a:t>
            </a:r>
            <a:r>
              <a:rPr lang="en-IN" sz="1600" dirty="0" smtClean="0"/>
              <a:t>“</a:t>
            </a:r>
            <a:r>
              <a:rPr lang="hi-IN" sz="1600" dirty="0" smtClean="0"/>
              <a:t>प्ररूप</a:t>
            </a:r>
            <a:r>
              <a:rPr lang="en-IN" sz="1600" dirty="0" smtClean="0"/>
              <a:t>” .</a:t>
            </a:r>
          </a:p>
        </p:txBody>
      </p:sp>
      <p:pic>
        <p:nvPicPr>
          <p:cNvPr id="717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5250" y="1536192"/>
            <a:ext cx="7869238" cy="44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1717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Reservation (Urban )</a:t>
            </a:r>
            <a:endParaRPr lang="en-IN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438912" y="1755648"/>
            <a:ext cx="3401568" cy="3628708"/>
          </a:xfrm>
          <a:prstGeom prst="rect">
            <a:avLst/>
          </a:prstGeom>
        </p:spPr>
        <p:txBody>
          <a:bodyPr/>
          <a:lstStyle/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Website &gt; Login &gt; Election Management &gt; “</a:t>
            </a:r>
            <a:r>
              <a:rPr lang="hi-IN" sz="1600" dirty="0" smtClean="0"/>
              <a:t>आरक्षण की स्थिति</a:t>
            </a:r>
            <a:r>
              <a:rPr lang="en-US" sz="1600" dirty="0" smtClean="0"/>
              <a:t>”</a:t>
            </a:r>
            <a:endParaRPr lang="hi-IN" sz="1600" dirty="0" smtClean="0"/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Link to enter Reservation of “ </a:t>
            </a:r>
            <a:r>
              <a:rPr lang="hi-IN" sz="1600" dirty="0" smtClean="0"/>
              <a:t>महापौर</a:t>
            </a:r>
            <a:r>
              <a:rPr lang="en-US" sz="1600" dirty="0" smtClean="0"/>
              <a:t> </a:t>
            </a:r>
            <a:r>
              <a:rPr lang="hi-IN" sz="1600" dirty="0" smtClean="0"/>
              <a:t>/अध्यक्ष</a:t>
            </a:r>
            <a:r>
              <a:rPr lang="en-US" sz="1600" dirty="0" smtClean="0"/>
              <a:t>, </a:t>
            </a:r>
            <a:r>
              <a:rPr lang="hi-IN" sz="1600" dirty="0" smtClean="0"/>
              <a:t>पार्षद</a:t>
            </a:r>
            <a:r>
              <a:rPr lang="en-US" sz="1600" dirty="0" smtClean="0"/>
              <a:t> </a:t>
            </a:r>
            <a:r>
              <a:rPr lang="en-US" sz="1600" i="1" dirty="0" smtClean="0"/>
              <a:t>” </a:t>
            </a:r>
            <a:r>
              <a:rPr lang="en-US" sz="1600" dirty="0" smtClean="0"/>
              <a:t>ward </a:t>
            </a:r>
            <a:r>
              <a:rPr lang="en-IN" sz="1600" dirty="0" smtClean="0"/>
              <a:t>entry are available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Link to generate the Praroop for all</a:t>
            </a:r>
            <a:r>
              <a:rPr lang="hi-IN" sz="1600" dirty="0" smtClean="0"/>
              <a:t> </a:t>
            </a:r>
            <a:r>
              <a:rPr lang="en-US" sz="1600" dirty="0" smtClean="0"/>
              <a:t>post  is available .</a:t>
            </a:r>
            <a:endParaRPr lang="en-IN" sz="1600" dirty="0" smtClean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5250" y="1581696"/>
            <a:ext cx="7869238" cy="4426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9412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Reservation (Urban Praroop)</a:t>
            </a:r>
            <a:endParaRPr lang="en-IN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438912" y="1755648"/>
            <a:ext cx="3401568" cy="3628708"/>
          </a:xfrm>
          <a:prstGeom prst="rect">
            <a:avLst/>
          </a:prstGeom>
        </p:spPr>
        <p:txBody>
          <a:bodyPr/>
          <a:lstStyle/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Website &gt; Login &gt; Election Management &gt; “</a:t>
            </a:r>
            <a:r>
              <a:rPr lang="hi-IN" sz="1600" dirty="0" smtClean="0"/>
              <a:t>आरक्षण की स्थिति</a:t>
            </a:r>
            <a:r>
              <a:rPr lang="en-US" sz="1600" dirty="0" smtClean="0"/>
              <a:t>”</a:t>
            </a:r>
            <a:r>
              <a:rPr lang="hi-IN" sz="1600" dirty="0" smtClean="0"/>
              <a:t> </a:t>
            </a:r>
            <a:r>
              <a:rPr lang="en-US" sz="1600" dirty="0" smtClean="0"/>
              <a:t>&gt;</a:t>
            </a:r>
            <a:r>
              <a:rPr lang="hi-IN" sz="1600" dirty="0" smtClean="0"/>
              <a:t> </a:t>
            </a:r>
            <a:r>
              <a:rPr lang="en-US" sz="1600" dirty="0" smtClean="0"/>
              <a:t>”</a:t>
            </a:r>
            <a:r>
              <a:rPr lang="hi-IN" sz="1600" dirty="0" smtClean="0"/>
              <a:t>प्ररूप प्रिंट करे </a:t>
            </a:r>
            <a:r>
              <a:rPr lang="en-US" sz="1600" dirty="0" smtClean="0"/>
              <a:t>”</a:t>
            </a:r>
            <a:endParaRPr lang="hi-IN" sz="1600" dirty="0" smtClean="0"/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Link to generate the Praroop for all Post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After click on </a:t>
            </a:r>
            <a:r>
              <a:rPr lang="en-US" sz="1600" dirty="0" smtClean="0"/>
              <a:t>Print </a:t>
            </a:r>
            <a:r>
              <a:rPr lang="en-IN" sz="1600" dirty="0" smtClean="0"/>
              <a:t>button to generate </a:t>
            </a:r>
            <a:r>
              <a:rPr lang="hi-IN" sz="1600" dirty="0" smtClean="0"/>
              <a:t> </a:t>
            </a:r>
            <a:r>
              <a:rPr lang="en-IN" sz="1600" dirty="0" smtClean="0"/>
              <a:t>“</a:t>
            </a:r>
            <a:r>
              <a:rPr lang="hi-IN" sz="1600" dirty="0" smtClean="0"/>
              <a:t>प्ररूप</a:t>
            </a:r>
            <a:r>
              <a:rPr lang="en-IN" sz="1600" dirty="0" smtClean="0"/>
              <a:t>” .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defRPr/>
            </a:pPr>
            <a:endParaRPr lang="en-IN" sz="1600" dirty="0" smtClean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5250" y="1559471"/>
            <a:ext cx="7869238" cy="4426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7886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Notification (Rural)</a:t>
            </a:r>
            <a:endParaRPr lang="en-IN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438912" y="1755648"/>
            <a:ext cx="3401568" cy="3628708"/>
          </a:xfrm>
          <a:prstGeom prst="rect">
            <a:avLst/>
          </a:prstGeom>
        </p:spPr>
        <p:txBody>
          <a:bodyPr/>
          <a:lstStyle/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Website &gt; Login &gt; Election Management &gt; “</a:t>
            </a:r>
            <a:r>
              <a:rPr lang="hi-IN" sz="1600" dirty="0" smtClean="0"/>
              <a:t>निर्वाचन की सूचना</a:t>
            </a:r>
            <a:r>
              <a:rPr lang="en-US" sz="1600" dirty="0" smtClean="0"/>
              <a:t>”</a:t>
            </a:r>
            <a:endParaRPr lang="hi-IN" sz="1600" dirty="0" smtClean="0"/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Link to enter Notification (“</a:t>
            </a:r>
            <a:r>
              <a:rPr lang="hi-IN" sz="1600" dirty="0" smtClean="0"/>
              <a:t>अधिसूचना</a:t>
            </a:r>
            <a:r>
              <a:rPr lang="en-US" sz="1600" dirty="0" smtClean="0"/>
              <a:t> </a:t>
            </a:r>
            <a:r>
              <a:rPr lang="en-IN" sz="1600" dirty="0" smtClean="0"/>
              <a:t>”) </a:t>
            </a:r>
            <a:r>
              <a:rPr lang="hi-IN" sz="1600" dirty="0" smtClean="0"/>
              <a:t> </a:t>
            </a:r>
            <a:r>
              <a:rPr lang="en-IN" sz="1600" dirty="0" smtClean="0"/>
              <a:t>of Jila Panchayat ,Janpad Panchayat ,Sarpanch and Panch ward entry are available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US" sz="1600" dirty="0" smtClean="0"/>
              <a:t>After that there is </a:t>
            </a:r>
            <a:r>
              <a:rPr lang="en-IN" sz="1600" dirty="0" smtClean="0"/>
              <a:t>Link to generate the Praroop for all post.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defRPr/>
            </a:pPr>
            <a:endParaRPr lang="en-IN" sz="1600" dirty="0" smtClean="0"/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defRPr/>
            </a:pPr>
            <a:endParaRPr lang="en-IN" sz="1600" dirty="0" smtClean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19360" y="1558925"/>
            <a:ext cx="7871179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5209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Notification (Rural  Praroop)</a:t>
            </a:r>
            <a:endParaRPr lang="en-IN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438912" y="1755648"/>
            <a:ext cx="3483864" cy="3628708"/>
          </a:xfrm>
          <a:prstGeom prst="rect">
            <a:avLst/>
          </a:prstGeom>
        </p:spPr>
        <p:txBody>
          <a:bodyPr/>
          <a:lstStyle/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Website &gt; Login &gt; Election Management &gt; “</a:t>
            </a:r>
            <a:r>
              <a:rPr lang="hi-IN" sz="1600" dirty="0" smtClean="0"/>
              <a:t>निर्वाचन की सूचना</a:t>
            </a:r>
            <a:r>
              <a:rPr lang="en-US" sz="1600" dirty="0" smtClean="0"/>
              <a:t>”</a:t>
            </a:r>
            <a:r>
              <a:rPr lang="hi-IN" sz="1600" dirty="0" smtClean="0"/>
              <a:t> </a:t>
            </a:r>
            <a:r>
              <a:rPr lang="en-US" sz="1600" dirty="0" smtClean="0"/>
              <a:t>&gt;</a:t>
            </a:r>
            <a:r>
              <a:rPr lang="hi-IN" sz="1600" dirty="0" smtClean="0"/>
              <a:t> </a:t>
            </a:r>
            <a:r>
              <a:rPr lang="en-US" sz="1600" dirty="0" smtClean="0"/>
              <a:t>”</a:t>
            </a:r>
            <a:r>
              <a:rPr lang="hi-IN" sz="1600" dirty="0" smtClean="0"/>
              <a:t>प्ररूप प्रिंट करे </a:t>
            </a:r>
            <a:r>
              <a:rPr lang="en-US" sz="1600" dirty="0" smtClean="0"/>
              <a:t>”</a:t>
            </a:r>
            <a:endParaRPr lang="hi-IN" sz="1600" dirty="0" smtClean="0"/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There is a Link “ </a:t>
            </a:r>
            <a:r>
              <a:rPr lang="hi-IN" sz="1600" dirty="0" smtClean="0"/>
              <a:t>प्ररूप प्रिंट करे </a:t>
            </a:r>
            <a:r>
              <a:rPr lang="en-IN" sz="1600" dirty="0" smtClean="0"/>
              <a:t>” to generate the Praroop for all Post</a:t>
            </a:r>
            <a:r>
              <a:rPr lang="en-US" sz="1600" dirty="0" smtClean="0"/>
              <a:t> like 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1600" dirty="0" smtClean="0"/>
              <a:t>    1. </a:t>
            </a:r>
            <a:r>
              <a:rPr lang="hi-IN" sz="1600" dirty="0" smtClean="0"/>
              <a:t>जिला पंचायत सदस्य - (प्ररूप-3)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1600" dirty="0" smtClean="0"/>
              <a:t>    </a:t>
            </a:r>
            <a:r>
              <a:rPr lang="hi-IN" sz="1600" dirty="0" smtClean="0"/>
              <a:t>2.</a:t>
            </a:r>
            <a:r>
              <a:rPr lang="en-US" sz="1600" dirty="0" smtClean="0"/>
              <a:t> </a:t>
            </a:r>
            <a:r>
              <a:rPr lang="hi-IN" sz="1600" dirty="0" smtClean="0"/>
              <a:t>जनपद पंचायत सदस्य -(प्ररूप-3)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1600" dirty="0" smtClean="0"/>
              <a:t>    </a:t>
            </a:r>
            <a:r>
              <a:rPr lang="hi-IN" sz="1600" dirty="0" smtClean="0"/>
              <a:t>3. ग्राम पंचायत(सरपंच</a:t>
            </a:r>
            <a:r>
              <a:rPr lang="en-US" sz="1600" dirty="0" smtClean="0"/>
              <a:t> </a:t>
            </a:r>
            <a:r>
              <a:rPr lang="hi-IN" sz="1600" dirty="0" smtClean="0"/>
              <a:t>/पंच)-(प्ररूप-2)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defRPr/>
            </a:pPr>
            <a:endParaRPr lang="en-IN" sz="1600" i="1" dirty="0" smtClean="0"/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After click on </a:t>
            </a:r>
            <a:r>
              <a:rPr lang="en-US" sz="1600" dirty="0" smtClean="0"/>
              <a:t>Print </a:t>
            </a:r>
            <a:r>
              <a:rPr lang="en-IN" sz="1600" dirty="0" smtClean="0"/>
              <a:t>button generate </a:t>
            </a:r>
            <a:r>
              <a:rPr lang="hi-IN" sz="1600" dirty="0" smtClean="0"/>
              <a:t> </a:t>
            </a:r>
            <a:r>
              <a:rPr lang="en-IN" sz="1600" dirty="0" smtClean="0"/>
              <a:t>“</a:t>
            </a:r>
            <a:r>
              <a:rPr lang="hi-IN" sz="1600" dirty="0" smtClean="0"/>
              <a:t>प्ररूप</a:t>
            </a:r>
            <a:r>
              <a:rPr lang="en-IN" sz="1600" dirty="0" smtClean="0"/>
              <a:t>” </a:t>
            </a:r>
          </a:p>
        </p:txBody>
      </p:sp>
      <p:pic>
        <p:nvPicPr>
          <p:cNvPr id="717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87368" y="1536192"/>
            <a:ext cx="7687120" cy="44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5500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Notification (Urban)</a:t>
            </a:r>
            <a:endParaRPr lang="en-IN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438912" y="1755648"/>
            <a:ext cx="3401568" cy="3628708"/>
          </a:xfrm>
          <a:prstGeom prst="rect">
            <a:avLst/>
          </a:prstGeom>
        </p:spPr>
        <p:txBody>
          <a:bodyPr/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Website &gt; Login &gt; Election Management &gt; “</a:t>
            </a:r>
            <a:r>
              <a:rPr lang="hi-IN" sz="1600" dirty="0" smtClean="0"/>
              <a:t>निर्वाचन की सूचना</a:t>
            </a:r>
            <a:r>
              <a:rPr lang="en-US" sz="1600" dirty="0" smtClean="0"/>
              <a:t>”</a:t>
            </a:r>
            <a:endParaRPr lang="en-IN" sz="1600" dirty="0" smtClean="0"/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Link to enter Notification  (“</a:t>
            </a:r>
            <a:r>
              <a:rPr lang="hi-IN" sz="1600" dirty="0" smtClean="0"/>
              <a:t>अधिसूचना</a:t>
            </a:r>
            <a:r>
              <a:rPr lang="en-US" sz="1600" dirty="0" smtClean="0"/>
              <a:t> </a:t>
            </a:r>
            <a:r>
              <a:rPr lang="en-IN" sz="1600" dirty="0" smtClean="0"/>
              <a:t>”) </a:t>
            </a:r>
            <a:r>
              <a:rPr lang="hi-IN" sz="1600" dirty="0" smtClean="0"/>
              <a:t> </a:t>
            </a:r>
            <a:r>
              <a:rPr lang="en-IN" sz="1600" dirty="0" smtClean="0"/>
              <a:t>of Mayor/President ,Parshad  (</a:t>
            </a:r>
            <a:r>
              <a:rPr lang="hi-IN" sz="1600" dirty="0" smtClean="0"/>
              <a:t>महापौर /अध्यक्ष</a:t>
            </a:r>
            <a:r>
              <a:rPr lang="en-US" sz="1600" dirty="0" smtClean="0"/>
              <a:t>, </a:t>
            </a:r>
            <a:r>
              <a:rPr lang="hi-IN" sz="1600" dirty="0" smtClean="0"/>
              <a:t>पार्षद</a:t>
            </a:r>
            <a:r>
              <a:rPr lang="en-US" sz="1600" dirty="0" smtClean="0"/>
              <a:t>)  ward </a:t>
            </a:r>
            <a:r>
              <a:rPr lang="en-IN" sz="1600" dirty="0" smtClean="0"/>
              <a:t>entry are available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US" sz="1600" dirty="0" smtClean="0"/>
              <a:t>After that there is </a:t>
            </a:r>
            <a:r>
              <a:rPr lang="en-IN" sz="1600" dirty="0" smtClean="0"/>
              <a:t>Link to generate the Praroop</a:t>
            </a:r>
            <a:r>
              <a:rPr lang="hi-IN" sz="1600" dirty="0" smtClean="0"/>
              <a:t> </a:t>
            </a:r>
            <a:r>
              <a:rPr lang="en-IN" sz="1600" dirty="0" smtClean="0"/>
              <a:t>(“ </a:t>
            </a:r>
            <a:r>
              <a:rPr lang="hi-IN" sz="1600" dirty="0" smtClean="0"/>
              <a:t>प्ररूप</a:t>
            </a:r>
            <a:r>
              <a:rPr lang="en-US" sz="1600" dirty="0" smtClean="0"/>
              <a:t> </a:t>
            </a:r>
            <a:r>
              <a:rPr lang="en-IN" sz="1600" dirty="0" smtClean="0"/>
              <a:t>”) for all post.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defRPr/>
            </a:pPr>
            <a:endParaRPr lang="en-IN" sz="1600" dirty="0" smtClean="0"/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defRPr/>
            </a:pPr>
            <a:endParaRPr lang="en-IN" sz="1600" dirty="0" smtClean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19538" y="1559024"/>
            <a:ext cx="7870825" cy="4427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4910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Notification (Urban Praroop)</a:t>
            </a:r>
            <a:endParaRPr lang="en-IN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438912" y="1755648"/>
            <a:ext cx="3401568" cy="3628708"/>
          </a:xfrm>
          <a:prstGeom prst="rect">
            <a:avLst/>
          </a:prstGeom>
        </p:spPr>
        <p:txBody>
          <a:bodyPr/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Website &gt; Login &gt; Election Management &gt; “</a:t>
            </a:r>
            <a:r>
              <a:rPr lang="hi-IN" sz="1600" dirty="0" smtClean="0"/>
              <a:t>निर्वाचन की सूचना</a:t>
            </a:r>
            <a:r>
              <a:rPr lang="en-US" sz="1600" dirty="0" smtClean="0"/>
              <a:t>”</a:t>
            </a:r>
            <a:r>
              <a:rPr lang="hi-IN" sz="1600" dirty="0" smtClean="0"/>
              <a:t> </a:t>
            </a:r>
            <a:r>
              <a:rPr lang="en-US" sz="1600" dirty="0" smtClean="0"/>
              <a:t>&gt;</a:t>
            </a:r>
            <a:r>
              <a:rPr lang="hi-IN" sz="1600" dirty="0" smtClean="0"/>
              <a:t> </a:t>
            </a:r>
            <a:r>
              <a:rPr lang="en-US" sz="1600" dirty="0" smtClean="0"/>
              <a:t>”</a:t>
            </a:r>
            <a:r>
              <a:rPr lang="hi-IN" sz="1600" dirty="0" smtClean="0"/>
              <a:t>प्ररूप प्रिंट करे </a:t>
            </a:r>
            <a:r>
              <a:rPr lang="en-US" sz="1600" dirty="0" smtClean="0"/>
              <a:t>”</a:t>
            </a:r>
            <a:endParaRPr lang="en-IN" sz="1600" dirty="0" smtClean="0"/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There is a Link “</a:t>
            </a:r>
            <a:r>
              <a:rPr lang="hi-IN" sz="1600" dirty="0" smtClean="0"/>
              <a:t>प्ररूप प्रिंट करे </a:t>
            </a:r>
            <a:r>
              <a:rPr lang="en-IN" sz="1600" dirty="0" smtClean="0"/>
              <a:t>” to generate the Praroop for all Post</a:t>
            </a:r>
            <a:r>
              <a:rPr lang="en-US" sz="1600" dirty="0" smtClean="0"/>
              <a:t> like 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1600" dirty="0" smtClean="0"/>
              <a:t>         1.</a:t>
            </a:r>
            <a:r>
              <a:rPr lang="hi-IN" sz="1600" dirty="0" smtClean="0"/>
              <a:t>मेयर  / अध्यक्ष - (प्ररूप</a:t>
            </a:r>
            <a:r>
              <a:rPr lang="en-US" sz="1600" dirty="0" smtClean="0"/>
              <a:t> </a:t>
            </a:r>
            <a:r>
              <a:rPr lang="hi-IN" sz="1600" dirty="0" smtClean="0"/>
              <a:t>-</a:t>
            </a:r>
            <a:r>
              <a:rPr lang="en-US" sz="1600" dirty="0" smtClean="0"/>
              <a:t> </a:t>
            </a:r>
            <a:r>
              <a:rPr lang="hi-IN" sz="1600" dirty="0" smtClean="0"/>
              <a:t>2)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1600" dirty="0" smtClean="0"/>
              <a:t>         </a:t>
            </a:r>
            <a:r>
              <a:rPr lang="hi-IN" sz="1600" dirty="0" smtClean="0"/>
              <a:t>2</a:t>
            </a:r>
            <a:r>
              <a:rPr lang="en-US" sz="1600" dirty="0" smtClean="0"/>
              <a:t> </a:t>
            </a:r>
            <a:r>
              <a:rPr lang="hi-IN" sz="1600" dirty="0" smtClean="0"/>
              <a:t>.पार्षद</a:t>
            </a:r>
            <a:r>
              <a:rPr lang="en-US" sz="1600" dirty="0" smtClean="0"/>
              <a:t> </a:t>
            </a:r>
            <a:r>
              <a:rPr lang="hi-IN" sz="1600" dirty="0" smtClean="0"/>
              <a:t>- (प्ररूप</a:t>
            </a:r>
            <a:r>
              <a:rPr lang="en-US" sz="1600" dirty="0" smtClean="0"/>
              <a:t> </a:t>
            </a:r>
            <a:r>
              <a:rPr lang="hi-IN" sz="1600" dirty="0" smtClean="0"/>
              <a:t>-</a:t>
            </a:r>
            <a:r>
              <a:rPr lang="en-US" sz="1600" dirty="0" smtClean="0"/>
              <a:t> </a:t>
            </a:r>
            <a:r>
              <a:rPr lang="hi-IN" sz="1600" dirty="0" smtClean="0"/>
              <a:t>2)</a:t>
            </a:r>
            <a:endParaRPr lang="en-IN" sz="1600" dirty="0" smtClean="0"/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After click on </a:t>
            </a:r>
            <a:r>
              <a:rPr lang="en-US" sz="1600" dirty="0" smtClean="0"/>
              <a:t>Print </a:t>
            </a:r>
            <a:r>
              <a:rPr lang="en-IN" sz="1600" dirty="0" smtClean="0"/>
              <a:t>button generate </a:t>
            </a:r>
            <a:r>
              <a:rPr lang="hi-IN" sz="1600" dirty="0" smtClean="0"/>
              <a:t> </a:t>
            </a:r>
            <a:r>
              <a:rPr lang="en-IN" sz="1600" dirty="0" smtClean="0"/>
              <a:t>“ </a:t>
            </a:r>
            <a:r>
              <a:rPr lang="hi-IN" sz="1600" dirty="0" smtClean="0"/>
              <a:t>प्ररूप</a:t>
            </a:r>
            <a:r>
              <a:rPr lang="en-US" sz="1600" dirty="0" smtClean="0"/>
              <a:t> </a:t>
            </a:r>
            <a:r>
              <a:rPr lang="en-IN" sz="1600" dirty="0" smtClean="0"/>
              <a:t>” .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5250" y="1559471"/>
            <a:ext cx="7869238" cy="4426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8893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1881" y="2688609"/>
            <a:ext cx="773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/>
              <a:t>Module – IEMS - Nominations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111671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N" b="1" smtClean="0"/>
              <a:t>Nomination(Urban-Nomination Filed)</a:t>
            </a:r>
            <a:endParaRPr lang="en-IN" smtClean="0"/>
          </a:p>
        </p:txBody>
      </p:sp>
      <p:sp>
        <p:nvSpPr>
          <p:cNvPr id="30723" name="Text Placeholder 3"/>
          <p:cNvSpPr txBox="1">
            <a:spLocks/>
          </p:cNvSpPr>
          <p:nvPr/>
        </p:nvSpPr>
        <p:spPr bwMode="auto">
          <a:xfrm>
            <a:off x="438150" y="1755775"/>
            <a:ext cx="3402013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1600"/>
              <a:t>Click on the link ,”</a:t>
            </a:r>
            <a:r>
              <a:rPr lang="hi-IN" sz="1600">
                <a:cs typeface="Mangal" panose="02040503050203030202" pitchFamily="18" charset="0"/>
              </a:rPr>
              <a:t>अध्यक्ष</a:t>
            </a:r>
            <a:r>
              <a:rPr lang="en-US" sz="1600"/>
              <a:t> or </a:t>
            </a:r>
            <a:r>
              <a:rPr lang="hi-IN" sz="1600">
                <a:cs typeface="Mangal" panose="02040503050203030202" pitchFamily="18" charset="0"/>
              </a:rPr>
              <a:t>पार्षद</a:t>
            </a:r>
            <a:r>
              <a:rPr lang="en-US" sz="1600"/>
              <a:t>” open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sz="1600"/>
          </a:p>
          <a:p>
            <a:pPr eaLnBrk="1" hangingPunct="1">
              <a:buFontTx/>
              <a:buNone/>
            </a:pPr>
            <a:r>
              <a:rPr lang="en-US" sz="1600" i="1"/>
              <a:t>1.Fill the required information </a:t>
            </a:r>
          </a:p>
          <a:p>
            <a:pPr eaLnBrk="1" hangingPunct="1">
              <a:buFontTx/>
              <a:buNone/>
            </a:pPr>
            <a:endParaRPr lang="en-US" sz="1600" i="1"/>
          </a:p>
          <a:p>
            <a:pPr eaLnBrk="1" hangingPunct="1">
              <a:buFontTx/>
              <a:buNone/>
            </a:pPr>
            <a:r>
              <a:rPr lang="en-US" sz="1600" i="1"/>
              <a:t>Note :-SAME Process for all post (Mayor,President,member,Jilapanchayat,Janpad Panchayat,Sarpanch,Panch)</a:t>
            </a:r>
          </a:p>
          <a:p>
            <a:pPr eaLnBrk="1" hangingPunct="1">
              <a:buFontTx/>
              <a:buNone/>
            </a:pPr>
            <a:endParaRPr lang="en-US" sz="1600" i="1"/>
          </a:p>
        </p:txBody>
      </p:sp>
      <p:pic>
        <p:nvPicPr>
          <p:cNvPr id="3072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17950" y="1558925"/>
            <a:ext cx="7843838" cy="4427538"/>
          </a:xfrm>
        </p:spPr>
      </p:pic>
    </p:spTree>
    <p:extLst>
      <p:ext uri="{BB962C8B-B14F-4D97-AF65-F5344CB8AC3E}">
        <p14:creationId xmlns:p14="http://schemas.microsoft.com/office/powerpoint/2010/main" val="373733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N" b="1" smtClean="0"/>
              <a:t>Nomination(Urban-Nomination Reject)</a:t>
            </a:r>
            <a:endParaRPr lang="en-IN" smtClean="0"/>
          </a:p>
        </p:txBody>
      </p:sp>
      <p:sp>
        <p:nvSpPr>
          <p:cNvPr id="31747" name="Text Placeholder 3"/>
          <p:cNvSpPr txBox="1">
            <a:spLocks/>
          </p:cNvSpPr>
          <p:nvPr/>
        </p:nvSpPr>
        <p:spPr bwMode="auto">
          <a:xfrm>
            <a:off x="438150" y="1755775"/>
            <a:ext cx="3402013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1600"/>
              <a:t>Click on link “</a:t>
            </a:r>
            <a:r>
              <a:rPr lang="hi-IN" sz="1600">
                <a:cs typeface="Mangal" panose="02040503050203030202" pitchFamily="18" charset="0"/>
              </a:rPr>
              <a:t>संवीक्षा की एन्ट्री करे</a:t>
            </a:r>
            <a:r>
              <a:rPr lang="en-US" sz="1600"/>
              <a:t>”</a:t>
            </a:r>
          </a:p>
          <a:p>
            <a:pPr eaLnBrk="1" hangingPunct="1">
              <a:buFontTx/>
              <a:buNone/>
            </a:pPr>
            <a:r>
              <a:rPr lang="en-US" sz="1600" i="1"/>
              <a:t>1.Select required post</a:t>
            </a:r>
          </a:p>
          <a:p>
            <a:pPr eaLnBrk="1" hangingPunct="1">
              <a:buFontTx/>
              <a:buNone/>
            </a:pPr>
            <a:r>
              <a:rPr lang="en-US" sz="1600" i="1"/>
              <a:t>2.Select required flag</a:t>
            </a:r>
          </a:p>
          <a:p>
            <a:pPr eaLnBrk="1" hangingPunct="1">
              <a:buFontTx/>
              <a:buNone/>
            </a:pPr>
            <a:r>
              <a:rPr lang="en-US" sz="1600" i="1"/>
              <a:t>Note :-SAME Process for all post (Mayor,President,member,Jilapanchayat,Janpad Panchayat,Sarpanch,Panch)</a:t>
            </a:r>
          </a:p>
          <a:p>
            <a:pPr eaLnBrk="1" hangingPunct="1">
              <a:buFontTx/>
              <a:buNone/>
            </a:pPr>
            <a:endParaRPr lang="en-US" sz="1600" i="1"/>
          </a:p>
        </p:txBody>
      </p:sp>
      <p:pic>
        <p:nvPicPr>
          <p:cNvPr id="3174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17950" y="1633538"/>
            <a:ext cx="7843838" cy="4278312"/>
          </a:xfrm>
        </p:spPr>
      </p:pic>
    </p:spTree>
    <p:extLst>
      <p:ext uri="{BB962C8B-B14F-4D97-AF65-F5344CB8AC3E}">
        <p14:creationId xmlns:p14="http://schemas.microsoft.com/office/powerpoint/2010/main" val="327497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N" b="1" smtClean="0"/>
              <a:t>Nomination(Urban-Nomination Withdrawal)</a:t>
            </a:r>
            <a:endParaRPr lang="en-IN" smtClean="0"/>
          </a:p>
        </p:txBody>
      </p:sp>
      <p:sp>
        <p:nvSpPr>
          <p:cNvPr id="32771" name="Text Placeholder 3"/>
          <p:cNvSpPr txBox="1">
            <a:spLocks/>
          </p:cNvSpPr>
          <p:nvPr/>
        </p:nvSpPr>
        <p:spPr bwMode="auto">
          <a:xfrm>
            <a:off x="438150" y="1755775"/>
            <a:ext cx="3402013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1600" dirty="0"/>
              <a:t>Click on the link “</a:t>
            </a:r>
            <a:r>
              <a:rPr lang="hi-IN" sz="1600" dirty="0">
                <a:cs typeface="Mangal" panose="02040503050203030202" pitchFamily="18" charset="0"/>
              </a:rPr>
              <a:t>नाम वापसी की एन्ट्री करे</a:t>
            </a:r>
            <a:r>
              <a:rPr lang="en-US" sz="1600" dirty="0"/>
              <a:t>”</a:t>
            </a:r>
          </a:p>
          <a:p>
            <a:pPr eaLnBrk="1" hangingPunct="1">
              <a:buFontTx/>
              <a:buNone/>
            </a:pPr>
            <a:r>
              <a:rPr lang="en-US" sz="1600" i="1" dirty="0"/>
              <a:t>1.Select required post</a:t>
            </a:r>
          </a:p>
          <a:p>
            <a:pPr eaLnBrk="1" hangingPunct="1">
              <a:buFontTx/>
              <a:buNone/>
            </a:pPr>
            <a:r>
              <a:rPr lang="en-US" sz="1600" i="1" dirty="0"/>
              <a:t>2.Select the candidate </a:t>
            </a:r>
            <a:r>
              <a:rPr lang="en-US" sz="1600" i="1" dirty="0" smtClean="0"/>
              <a:t>to withdraw</a:t>
            </a:r>
            <a:endParaRPr lang="en-US" sz="1600" i="1" dirty="0"/>
          </a:p>
          <a:p>
            <a:pPr eaLnBrk="1" hangingPunct="1">
              <a:buFontTx/>
              <a:buNone/>
            </a:pPr>
            <a:r>
              <a:rPr lang="en-US" sz="1600" i="1" dirty="0"/>
              <a:t>Note :-SAME Process for all post (</a:t>
            </a:r>
            <a:r>
              <a:rPr lang="en-US" sz="1600" i="1" dirty="0" err="1"/>
              <a:t>Mayor,President,member,Jilapanchayat,Janpad</a:t>
            </a:r>
            <a:r>
              <a:rPr lang="en-US" sz="1600" i="1" dirty="0"/>
              <a:t> </a:t>
            </a:r>
            <a:r>
              <a:rPr lang="en-US" sz="1600" i="1" dirty="0" err="1"/>
              <a:t>Panchayat,Sarpanch,Panch</a:t>
            </a:r>
            <a:r>
              <a:rPr lang="en-US" sz="1600" i="1" dirty="0"/>
              <a:t>)</a:t>
            </a:r>
          </a:p>
          <a:p>
            <a:pPr eaLnBrk="1" hangingPunct="1">
              <a:buFontTx/>
              <a:buNone/>
            </a:pPr>
            <a:endParaRPr lang="en-US" sz="1600" i="1" dirty="0"/>
          </a:p>
        </p:txBody>
      </p:sp>
      <p:pic>
        <p:nvPicPr>
          <p:cNvPr id="3277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17950" y="1651000"/>
            <a:ext cx="7843838" cy="4243388"/>
          </a:xfrm>
        </p:spPr>
      </p:pic>
    </p:spTree>
    <p:extLst>
      <p:ext uri="{BB962C8B-B14F-4D97-AF65-F5344CB8AC3E}">
        <p14:creationId xmlns:p14="http://schemas.microsoft.com/office/powerpoint/2010/main" val="28302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N" b="1" smtClean="0"/>
              <a:t>Nomination(Sequencing and symbol allotment)</a:t>
            </a:r>
            <a:endParaRPr lang="en-IN" smtClean="0"/>
          </a:p>
        </p:txBody>
      </p:sp>
      <p:sp>
        <p:nvSpPr>
          <p:cNvPr id="33795" name="Text Placeholder 3"/>
          <p:cNvSpPr txBox="1">
            <a:spLocks/>
          </p:cNvSpPr>
          <p:nvPr/>
        </p:nvSpPr>
        <p:spPr bwMode="auto">
          <a:xfrm>
            <a:off x="438150" y="1755775"/>
            <a:ext cx="3402013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1600"/>
              <a:t>Click on the link “</a:t>
            </a:r>
            <a:r>
              <a:rPr lang="hi-IN" sz="1600">
                <a:cs typeface="Mangal" panose="02040503050203030202" pitchFamily="18" charset="0"/>
              </a:rPr>
              <a:t>क्रम निर्धारण एवं प्रतीक चिन्ह आवंटन</a:t>
            </a:r>
            <a:r>
              <a:rPr lang="en-US" sz="1600"/>
              <a:t>”</a:t>
            </a:r>
          </a:p>
          <a:p>
            <a:pPr eaLnBrk="1" hangingPunct="1">
              <a:buFontTx/>
              <a:buNone/>
            </a:pPr>
            <a:endParaRPr lang="en-US" sz="1600" i="1"/>
          </a:p>
        </p:txBody>
      </p:sp>
      <p:pic>
        <p:nvPicPr>
          <p:cNvPr id="3379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4713" y="1651000"/>
            <a:ext cx="6310312" cy="4243388"/>
          </a:xfrm>
        </p:spPr>
      </p:pic>
    </p:spTree>
    <p:extLst>
      <p:ext uri="{BB962C8B-B14F-4D97-AF65-F5344CB8AC3E}">
        <p14:creationId xmlns:p14="http://schemas.microsoft.com/office/powerpoint/2010/main" val="36240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N" b="1" smtClean="0"/>
              <a:t>Nomination(Sequencing)</a:t>
            </a:r>
            <a:endParaRPr lang="en-IN" smtClean="0"/>
          </a:p>
        </p:txBody>
      </p:sp>
      <p:sp>
        <p:nvSpPr>
          <p:cNvPr id="34819" name="Text Placeholder 3"/>
          <p:cNvSpPr txBox="1">
            <a:spLocks/>
          </p:cNvSpPr>
          <p:nvPr/>
        </p:nvSpPr>
        <p:spPr bwMode="auto">
          <a:xfrm>
            <a:off x="438150" y="1755775"/>
            <a:ext cx="3402013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1600"/>
              <a:t>Click  on link “</a:t>
            </a:r>
            <a:r>
              <a:rPr lang="hi-IN" sz="1600">
                <a:cs typeface="Mangal" panose="02040503050203030202" pitchFamily="18" charset="0"/>
              </a:rPr>
              <a:t>क्रम निर्धारण</a:t>
            </a:r>
            <a:r>
              <a:rPr lang="en-US" sz="1600"/>
              <a:t>”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1600"/>
              <a:t>Fill the </a:t>
            </a:r>
            <a:r>
              <a:rPr lang="en-IN" sz="1600" b="1"/>
              <a:t>Sequencing </a:t>
            </a:r>
            <a:r>
              <a:rPr lang="en-US" sz="1600"/>
              <a:t>number in input box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1600"/>
              <a:t>Click submit button</a:t>
            </a:r>
          </a:p>
          <a:p>
            <a:pPr eaLnBrk="1" hangingPunct="1">
              <a:buFontTx/>
              <a:buNone/>
            </a:pPr>
            <a:endParaRPr lang="en-US" sz="1600" i="1"/>
          </a:p>
        </p:txBody>
      </p:sp>
      <p:pic>
        <p:nvPicPr>
          <p:cNvPr id="3482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4713" y="2195513"/>
            <a:ext cx="6310312" cy="3154362"/>
          </a:xfrm>
        </p:spPr>
      </p:pic>
    </p:spTree>
    <p:extLst>
      <p:ext uri="{BB962C8B-B14F-4D97-AF65-F5344CB8AC3E}">
        <p14:creationId xmlns:p14="http://schemas.microsoft.com/office/powerpoint/2010/main" val="100643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N" b="1" smtClean="0"/>
              <a:t>Nomination(Symbol allotment)</a:t>
            </a:r>
            <a:endParaRPr lang="en-IN" smtClean="0"/>
          </a:p>
        </p:txBody>
      </p:sp>
      <p:sp>
        <p:nvSpPr>
          <p:cNvPr id="35843" name="Text Placeholder 3"/>
          <p:cNvSpPr txBox="1">
            <a:spLocks/>
          </p:cNvSpPr>
          <p:nvPr/>
        </p:nvSpPr>
        <p:spPr bwMode="auto">
          <a:xfrm>
            <a:off x="438150" y="1755775"/>
            <a:ext cx="3402013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1600"/>
              <a:t>Click on the link “</a:t>
            </a:r>
            <a:r>
              <a:rPr lang="hi-IN" sz="1600">
                <a:cs typeface="Mangal" panose="02040503050203030202" pitchFamily="18" charset="0"/>
              </a:rPr>
              <a:t>प्रतीक चिन्ह आवंटन</a:t>
            </a:r>
            <a:r>
              <a:rPr lang="en-US" sz="1600"/>
              <a:t>”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1600"/>
              <a:t>Select candidate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1600"/>
              <a:t>Select Symbol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1600"/>
              <a:t>Save Records</a:t>
            </a:r>
          </a:p>
          <a:p>
            <a:pPr eaLnBrk="1" hangingPunct="1">
              <a:buFontTx/>
              <a:buNone/>
            </a:pPr>
            <a:endParaRPr lang="en-US" sz="1600" i="1"/>
          </a:p>
        </p:txBody>
      </p:sp>
      <p:pic>
        <p:nvPicPr>
          <p:cNvPr id="3584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75900" y="1510373"/>
            <a:ext cx="7369175" cy="4662487"/>
          </a:xfrm>
        </p:spPr>
      </p:pic>
    </p:spTree>
    <p:extLst>
      <p:ext uri="{BB962C8B-B14F-4D97-AF65-F5344CB8AC3E}">
        <p14:creationId xmlns:p14="http://schemas.microsoft.com/office/powerpoint/2010/main" val="296240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N" b="1" smtClean="0"/>
              <a:t>Nomination(Praroop-10/8 Generation)</a:t>
            </a:r>
            <a:endParaRPr lang="en-IN" smtClean="0"/>
          </a:p>
        </p:txBody>
      </p:sp>
      <p:sp>
        <p:nvSpPr>
          <p:cNvPr id="36867" name="Text Placeholder 3"/>
          <p:cNvSpPr txBox="1">
            <a:spLocks/>
          </p:cNvSpPr>
          <p:nvPr/>
        </p:nvSpPr>
        <p:spPr bwMode="auto">
          <a:xfrm>
            <a:off x="438150" y="1755775"/>
            <a:ext cx="3402013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1600"/>
              <a:t>Click on the link shown under red circle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1600"/>
              <a:t>Select Draft or main option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1600"/>
              <a:t>Click print button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sz="1600" i="1"/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sz="1600" i="1"/>
          </a:p>
        </p:txBody>
      </p:sp>
      <p:pic>
        <p:nvPicPr>
          <p:cNvPr id="3686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65650" y="1631950"/>
            <a:ext cx="6989763" cy="4662488"/>
          </a:xfrm>
        </p:spPr>
      </p:pic>
    </p:spTree>
    <p:extLst>
      <p:ext uri="{BB962C8B-B14F-4D97-AF65-F5344CB8AC3E}">
        <p14:creationId xmlns:p14="http://schemas.microsoft.com/office/powerpoint/2010/main" val="265002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1881" y="2688609"/>
            <a:ext cx="773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/>
              <a:t>Module – Online Nominations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62480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524000" y="152400"/>
            <a:ext cx="9067800" cy="1447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OLIN</a:t>
            </a:r>
            <a:br>
              <a:rPr lang="en-US" b="1" dirty="0" smtClean="0"/>
            </a:br>
            <a:r>
              <a:rPr lang="en-US" b="1" dirty="0" smtClean="0"/>
              <a:t>Online Nomination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895600" y="1676401"/>
            <a:ext cx="5486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b="1" dirty="0"/>
              <a:t>ऑनलाइन नाम निर्देशन (</a:t>
            </a:r>
            <a:r>
              <a:rPr lang="en-US" b="1" dirty="0"/>
              <a:t>OLIN) </a:t>
            </a:r>
            <a:r>
              <a:rPr lang="hi-IN" b="1" dirty="0"/>
              <a:t>के लिए पहले अभ्यर्थी </a:t>
            </a:r>
            <a:endParaRPr lang="en-US" b="1" dirty="0"/>
          </a:p>
          <a:p>
            <a:endParaRPr lang="en-US" b="1" dirty="0"/>
          </a:p>
          <a:p>
            <a:r>
              <a:rPr lang="hi-IN" b="1" dirty="0"/>
              <a:t>सर्वप्रथम</a:t>
            </a:r>
            <a:r>
              <a:rPr lang="en-US" b="1" dirty="0"/>
              <a:t>  URL : </a:t>
            </a:r>
            <a:r>
              <a:rPr lang="en-US" b="1" dirty="0">
                <a:hlinkClick r:id="rId2"/>
              </a:rPr>
              <a:t>http://mplocalelection.gov.in/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  Open     </a:t>
            </a:r>
            <a:r>
              <a:rPr lang="hi-IN" b="1" dirty="0"/>
              <a:t>करे |</a:t>
            </a:r>
          </a:p>
        </p:txBody>
      </p:sp>
    </p:spTree>
    <p:extLst>
      <p:ext uri="{BB962C8B-B14F-4D97-AF65-F5344CB8AC3E}">
        <p14:creationId xmlns:p14="http://schemas.microsoft.com/office/powerpoint/2010/main" val="70934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Election\PPT\OLIN\ScreenTMS\1_SEC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678168"/>
            <a:ext cx="8229600" cy="437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828800" y="457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URL : http://mplocalelection.gov.in/</a:t>
            </a:r>
          </a:p>
        </p:txBody>
      </p:sp>
    </p:spTree>
    <p:extLst>
      <p:ext uri="{BB962C8B-B14F-4D97-AF65-F5344CB8AC3E}">
        <p14:creationId xmlns:p14="http://schemas.microsoft.com/office/powerpoint/2010/main" val="190433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b="1" dirty="0" smtClean="0"/>
              <a:t>  OLIN </a:t>
            </a:r>
            <a:r>
              <a:rPr lang="en-IN" b="1" dirty="0" smtClean="0"/>
              <a:t>icon </a:t>
            </a:r>
            <a:r>
              <a:rPr lang="hi-IN" b="1" dirty="0" smtClean="0"/>
              <a:t>पर क्लिक करे.</a:t>
            </a:r>
            <a:endParaRPr lang="en-US" b="1" dirty="0"/>
          </a:p>
        </p:txBody>
      </p:sp>
      <p:pic>
        <p:nvPicPr>
          <p:cNvPr id="4" name="Picture 2" descr="D:\Election\PPT\OLIN\ScreenTMS\1_SEC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676401"/>
            <a:ext cx="8229600" cy="437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862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OLIN</a:t>
            </a:r>
            <a:r>
              <a:rPr lang="hi-IN" dirty="0" smtClean="0"/>
              <a:t>  </a:t>
            </a:r>
            <a:r>
              <a:rPr lang="en-US" dirty="0" smtClean="0"/>
              <a:t>-</a:t>
            </a:r>
            <a:r>
              <a:rPr lang="hi-IN" dirty="0" smtClean="0"/>
              <a:t> होम पेज</a:t>
            </a:r>
            <a:endParaRPr lang="en-US" dirty="0"/>
          </a:p>
        </p:txBody>
      </p:sp>
      <p:pic>
        <p:nvPicPr>
          <p:cNvPr id="2050" name="Picture 2" descr="D:\Election\PPT\OLIN\ScreenTMS\OLIN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00201"/>
            <a:ext cx="822960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399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304800"/>
            <a:ext cx="8229600" cy="1630362"/>
          </a:xfrm>
        </p:spPr>
        <p:txBody>
          <a:bodyPr>
            <a:normAutofit fontScale="90000"/>
          </a:bodyPr>
          <a:lstStyle/>
          <a:p>
            <a:r>
              <a:rPr lang="hi-IN" b="1" dirty="0"/>
              <a:t>ऑनलाईन नामनिर्देशन (</a:t>
            </a:r>
            <a:r>
              <a:rPr lang="en-US" b="1" dirty="0"/>
              <a:t>OLIN</a:t>
            </a:r>
            <a:r>
              <a:rPr lang="en-US" b="1" dirty="0" smtClean="0"/>
              <a:t>)</a:t>
            </a:r>
            <a:r>
              <a:rPr lang="hi-IN" b="1" dirty="0" smtClean="0"/>
              <a:t/>
            </a:r>
            <a:br>
              <a:rPr lang="hi-IN" b="1" dirty="0" smtClean="0"/>
            </a:br>
            <a:r>
              <a:rPr lang="hi-IN" sz="1800" b="1" dirty="0"/>
              <a:t>क्या करें.</a:t>
            </a:r>
            <a:br>
              <a:rPr lang="hi-IN" sz="1800" b="1" dirty="0"/>
            </a:br>
            <a:r>
              <a:rPr lang="hi-IN" sz="1800" b="1" dirty="0"/>
              <a:t>***** 13 - सरल कदम *****</a:t>
            </a:r>
            <a:r>
              <a:rPr lang="hi-IN" b="1" dirty="0"/>
              <a:t/>
            </a:r>
            <a:br>
              <a:rPr lang="hi-IN" b="1" dirty="0"/>
            </a:br>
            <a:endParaRPr lang="en-US" b="1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3733800" y="1407892"/>
          <a:ext cx="4291410" cy="5206413"/>
        </p:xfrm>
        <a:graphic>
          <a:graphicData uri="http://schemas.openxmlformats.org/drawingml/2006/table">
            <a:tbl>
              <a:tblPr/>
              <a:tblGrid>
                <a:gridCol w="857310"/>
                <a:gridCol w="3434100"/>
              </a:tblGrid>
              <a:tr h="497109">
                <a:tc>
                  <a:txBody>
                    <a:bodyPr/>
                    <a:lstStyle/>
                    <a:p>
                      <a:pPr fontAlgn="t"/>
                      <a:r>
                        <a:rPr lang="en-US" sz="1200" b="1" dirty="0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1.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i-IN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अभ्यर्थी पंजीकरण कर यूज़र आई डी और पासवर्ड बनायें.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fontAlgn="t"/>
                      <a:r>
                        <a:rPr lang="en-US" sz="1200" b="1" dirty="0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2.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i-IN" sz="1200" b="1" dirty="0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यूज़र आई डी और पासवर्ड की सहायता से लागिन करें.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3.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i-IN" sz="1200" b="1" dirty="0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नाम निर्देशन (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OLIN) </a:t>
                      </a:r>
                      <a:r>
                        <a:rPr lang="hi-IN" sz="1200" b="1" dirty="0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की जानकारी भरे.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4.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i-IN" sz="1200" b="1" dirty="0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शपथपत्र की महत्वपूर्ण जानकारी भरें.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5.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i-IN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महत्वपूर्ण दस्तावेज़ अपलोड करें. (आप्शनल)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6.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OLIN </a:t>
                      </a:r>
                      <a:r>
                        <a:rPr lang="hi-IN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का प्रारूप देखें , प्रिंट करें और जाँचे.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478392"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7.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i-IN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यथास्थिति नामनिर्देशन और शपथपत्र की जानकारी में सुधार करें.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8.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OLIN </a:t>
                      </a:r>
                      <a:r>
                        <a:rPr lang="hi-IN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को सबमिट करें.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9.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OLIN </a:t>
                      </a:r>
                      <a:r>
                        <a:rPr lang="hi-IN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का फायनल प्रिन्ट आउट निकालें.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408504"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10.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i-IN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चैकलिस्ट अनुसार पूर्तियां, दस्तावेज़ संलग्न करें.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658296"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11.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i-IN" sz="1200" b="1" dirty="0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संलग्न दस्तावेज़ों के साथ 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OLIN </a:t>
                      </a:r>
                      <a:r>
                        <a:rPr lang="hi-IN" sz="1200" b="1" dirty="0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का फायनल प्रिन्ट निर्धारित समयावधि मे रिटर्निग आफिसर के समक्ष उपस्थित होकर जमा करायें.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423384"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12.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i-IN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रिटर्निग आफिसर से पावती और मिलान सूची की प्रति प्राप्त करें.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607128"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13.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i-IN" sz="1200" b="1" dirty="0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संवीक्षा तिथि के पूर्व चुनाव हेतु खोले गये बैंक खाते की जानकारी भरे |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044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i-IN" b="1" dirty="0" smtClean="0"/>
              <a:t>***** आवश्यक निर्देश *****</a:t>
            </a:r>
            <a:br>
              <a:rPr lang="hi-IN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i-IN" b="1" dirty="0" smtClean="0">
                <a:solidFill>
                  <a:srgbClr val="002060"/>
                </a:solidFill>
              </a:rPr>
              <a:t>ऑनलाइन </a:t>
            </a:r>
            <a:r>
              <a:rPr lang="hi-IN" b="1" dirty="0">
                <a:solidFill>
                  <a:srgbClr val="002060"/>
                </a:solidFill>
              </a:rPr>
              <a:t>नाम निर्देशन (</a:t>
            </a:r>
            <a:r>
              <a:rPr lang="en-US" b="1" dirty="0">
                <a:solidFill>
                  <a:srgbClr val="002060"/>
                </a:solidFill>
              </a:rPr>
              <a:t>OLIN) </a:t>
            </a:r>
            <a:r>
              <a:rPr lang="hi-IN" b="1" dirty="0">
                <a:solidFill>
                  <a:srgbClr val="002060"/>
                </a:solidFill>
              </a:rPr>
              <a:t>के लिए पहले अभ्यर्थी सर्वप्रथम अपना पंजीकरण करे </a:t>
            </a:r>
            <a:r>
              <a:rPr lang="hi-IN" b="1" dirty="0" smtClean="0">
                <a:solidFill>
                  <a:srgbClr val="002060"/>
                </a:solidFill>
              </a:rPr>
              <a:t>|</a:t>
            </a:r>
          </a:p>
          <a:p>
            <a:endParaRPr lang="hi-IN" b="1" dirty="0">
              <a:solidFill>
                <a:srgbClr val="002060"/>
              </a:solidFill>
            </a:endParaRPr>
          </a:p>
          <a:p>
            <a:r>
              <a:rPr lang="hi-IN" b="1" dirty="0">
                <a:solidFill>
                  <a:srgbClr val="002060"/>
                </a:solidFill>
              </a:rPr>
              <a:t>प्रत्येक पद के लिए अभ्यर्थी को </a:t>
            </a:r>
            <a:r>
              <a:rPr lang="hi-IN" b="1" dirty="0" smtClean="0">
                <a:solidFill>
                  <a:srgbClr val="002060"/>
                </a:solidFill>
              </a:rPr>
              <a:t>पृथक-पृथक </a:t>
            </a:r>
            <a:r>
              <a:rPr lang="hi-IN" b="1" dirty="0">
                <a:solidFill>
                  <a:srgbClr val="002060"/>
                </a:solidFill>
              </a:rPr>
              <a:t>पंजीकरण करना </a:t>
            </a:r>
            <a:r>
              <a:rPr lang="hi-IN" b="1" dirty="0" smtClean="0">
                <a:solidFill>
                  <a:srgbClr val="002060"/>
                </a:solidFill>
              </a:rPr>
              <a:t>होगा|</a:t>
            </a:r>
            <a:endParaRPr lang="en-IN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hi-IN" b="1" dirty="0">
              <a:solidFill>
                <a:srgbClr val="002060"/>
              </a:solidFill>
            </a:endParaRPr>
          </a:p>
          <a:p>
            <a:r>
              <a:rPr lang="hi-IN" b="1" dirty="0" smtClean="0">
                <a:solidFill>
                  <a:srgbClr val="002060"/>
                </a:solidFill>
              </a:rPr>
              <a:t>पंजीकरण </a:t>
            </a:r>
            <a:r>
              <a:rPr lang="hi-IN" b="1" dirty="0">
                <a:solidFill>
                  <a:srgbClr val="002060"/>
                </a:solidFill>
              </a:rPr>
              <a:t>उपरांत अभ्यर्थी लॉगिन करे |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09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i-IN" sz="2400" b="1" dirty="0"/>
              <a:t>ऑनलाइन नाम निर्देशन (</a:t>
            </a:r>
            <a:r>
              <a:rPr lang="en-US" sz="2400" b="1" dirty="0"/>
              <a:t>OLIN) </a:t>
            </a:r>
            <a:r>
              <a:rPr lang="hi-IN" sz="2400" b="1" dirty="0"/>
              <a:t>के लिए पहले पंजीकरण करे</a:t>
            </a:r>
            <a:r>
              <a:rPr lang="hi-IN" b="1" dirty="0"/>
              <a:t/>
            </a:r>
            <a:br>
              <a:rPr lang="hi-IN" b="1" dirty="0"/>
            </a:br>
            <a:endParaRPr lang="en-US" dirty="0"/>
          </a:p>
        </p:txBody>
      </p:sp>
      <p:pic>
        <p:nvPicPr>
          <p:cNvPr id="5122" name="Picture 2" descr="D:\Election\PPT\OLIN\ScreenTMS\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838200"/>
            <a:ext cx="807720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179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hi-IN" sz="3300" b="1" dirty="0"/>
              <a:t/>
            </a:r>
            <a:br>
              <a:rPr lang="hi-IN" sz="3300" b="1" dirty="0"/>
            </a:br>
            <a:r>
              <a:rPr lang="hi-IN" sz="3300" b="1" dirty="0"/>
              <a:t>पंचायत-ऑनलाइन नाम निर्देशन</a:t>
            </a:r>
            <a:r>
              <a:rPr lang="hi-IN" b="1" dirty="0"/>
              <a:t/>
            </a:r>
            <a:br>
              <a:rPr lang="hi-IN" b="1" dirty="0"/>
            </a:br>
            <a:endParaRPr lang="en-US" b="1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2590800" y="838200"/>
          <a:ext cx="7124700" cy="593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Bitmap Image" r:id="rId3" imgW="7124760" imgH="5931000" progId="Paint.Picture">
                  <p:embed/>
                </p:oleObj>
              </mc:Choice>
              <mc:Fallback>
                <p:oleObj name="Bitmap Image" r:id="rId3" imgW="7124760" imgH="593100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90800" y="838200"/>
                        <a:ext cx="7124700" cy="5930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775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9240982" cy="1782762"/>
          </a:xfrm>
        </p:spPr>
        <p:txBody>
          <a:bodyPr>
            <a:normAutofit fontScale="90000"/>
          </a:bodyPr>
          <a:lstStyle/>
          <a:p>
            <a:r>
              <a:rPr lang="hi-IN" b="1" dirty="0"/>
              <a:t>पंजीकरण उपरांत अभ्यर्थी लॉगिन </a:t>
            </a:r>
            <a:r>
              <a:rPr lang="hi-IN" b="1" dirty="0" smtClean="0"/>
              <a:t>करे|</a:t>
            </a:r>
            <a:r>
              <a:rPr lang="hi-IN" b="1" dirty="0"/>
              <a:t/>
            </a:r>
            <a:br>
              <a:rPr lang="hi-IN" b="1" dirty="0"/>
            </a:br>
            <a:r>
              <a:rPr lang="hi-IN" b="1" dirty="0"/>
              <a:t/>
            </a:r>
            <a:br>
              <a:rPr lang="hi-IN" b="1" dirty="0"/>
            </a:br>
            <a:endParaRPr lang="en-US" dirty="0"/>
          </a:p>
        </p:txBody>
      </p:sp>
      <p:pic>
        <p:nvPicPr>
          <p:cNvPr id="6146" name="Picture 2" descr="D:\Election\PPT\OLIN\ScreenTMS\4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524000"/>
            <a:ext cx="82296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56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i-IN" b="1" dirty="0"/>
              <a:t> पंजीकरण उपरांत</a:t>
            </a:r>
            <a:br>
              <a:rPr lang="hi-IN" b="1" dirty="0"/>
            </a:br>
            <a:r>
              <a:rPr lang="hi-IN" b="1" dirty="0" smtClean="0"/>
              <a:t>प्रिंट </a:t>
            </a:r>
            <a:r>
              <a:rPr lang="hi-IN" b="1" dirty="0"/>
              <a:t>करें और जाँचे</a:t>
            </a:r>
            <a:endParaRPr lang="en-US" dirty="0"/>
          </a:p>
        </p:txBody>
      </p:sp>
      <p:pic>
        <p:nvPicPr>
          <p:cNvPr id="8194" name="Picture 2" descr="D:\Election\PPT\OLIN\ScreenTMS\5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893" y="1600201"/>
            <a:ext cx="7876215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480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hi-IN" sz="3200" b="1" dirty="0"/>
              <a:t/>
            </a:r>
            <a:br>
              <a:rPr lang="hi-IN" sz="3200" b="1" dirty="0"/>
            </a:br>
            <a:r>
              <a:rPr lang="hi-IN" sz="3200" b="1" dirty="0"/>
              <a:t/>
            </a:r>
            <a:br>
              <a:rPr lang="hi-IN" sz="3200" b="1" dirty="0"/>
            </a:br>
            <a:r>
              <a:rPr lang="hi-IN" sz="3200" b="1" dirty="0"/>
              <a:t>ऑनलाइन नाम निर्देशन (</a:t>
            </a:r>
            <a:r>
              <a:rPr lang="en-US" sz="3200" b="1" dirty="0"/>
              <a:t>OLIN) </a:t>
            </a:r>
            <a:r>
              <a:rPr lang="hi-IN" sz="3200" b="1" dirty="0"/>
              <a:t>के लिए </a:t>
            </a:r>
            <a:r>
              <a:rPr lang="hi-IN" sz="2800" b="1" dirty="0"/>
              <a:t>लॉग इन करें .</a:t>
            </a:r>
            <a:br>
              <a:rPr lang="hi-IN" sz="2800" b="1" dirty="0"/>
            </a:br>
            <a:r>
              <a:rPr lang="hi-IN" sz="3200" b="1" dirty="0"/>
              <a:t/>
            </a:r>
            <a:br>
              <a:rPr lang="hi-IN" sz="3200" b="1" dirty="0"/>
            </a:br>
            <a:endParaRPr lang="en-US" sz="3200" dirty="0"/>
          </a:p>
        </p:txBody>
      </p:sp>
      <p:pic>
        <p:nvPicPr>
          <p:cNvPr id="7170" name="Picture 2" descr="D:\Election\PPT\OLIN\ScreenTMS\6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828801"/>
            <a:ext cx="8229600" cy="4085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133600" y="427038"/>
            <a:ext cx="8229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3200" b="1" dirty="0"/>
              <a:t/>
            </a:r>
            <a:br>
              <a:rPr lang="hi-IN" sz="3200" b="1" dirty="0"/>
            </a:br>
            <a:endParaRPr lang="hi-IN" sz="3200" b="1" dirty="0"/>
          </a:p>
          <a:p>
            <a:r>
              <a:rPr lang="hi-IN" sz="2800" b="1" dirty="0"/>
              <a:t>यूज़र आई डी और पासवर्ड की सहायता से लागिन करें</a:t>
            </a:r>
            <a:r>
              <a:rPr lang="hi-IN" sz="3200" b="1" dirty="0"/>
              <a:t/>
            </a:r>
            <a:br>
              <a:rPr lang="hi-IN" sz="3200" b="1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9858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D:\Election\PPT\OLIN\ScreenTMS\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1143000"/>
            <a:ext cx="9017000" cy="506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hi-IN" sz="2800" b="1" dirty="0"/>
              <a:t/>
            </a:r>
            <a:br>
              <a:rPr lang="hi-IN" sz="2800" b="1" dirty="0"/>
            </a:br>
            <a:r>
              <a:rPr lang="hi-IN" sz="2800" b="1" dirty="0"/>
              <a:t>यूज़र आई डी और पासवर्ड की सहायता से लागिन करें</a:t>
            </a:r>
            <a:br>
              <a:rPr lang="hi-IN" sz="2800" b="1" dirty="0"/>
            </a:br>
            <a:r>
              <a:rPr lang="hi-IN" sz="3200" b="1" dirty="0"/>
              <a:t>OTP- वेरीफाई </a:t>
            </a:r>
            <a:r>
              <a:rPr lang="hi-IN" sz="2800" b="1" dirty="0"/>
              <a:t>करें</a:t>
            </a:r>
            <a:r>
              <a:rPr lang="hi-IN" sz="3200" b="1" dirty="0"/>
              <a:t/>
            </a:r>
            <a:br>
              <a:rPr lang="hi-IN" sz="3200" b="1" dirty="0"/>
            </a:br>
            <a:r>
              <a:rPr lang="hi-IN" sz="3200" b="1" dirty="0"/>
              <a:t/>
            </a:r>
            <a:br>
              <a:rPr lang="hi-IN" sz="3200" b="1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9194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Election\PPT\OLIN\ScreenTMS\8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95400"/>
            <a:ext cx="85344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15962"/>
          </a:xfrm>
        </p:spPr>
        <p:txBody>
          <a:bodyPr>
            <a:normAutofit/>
          </a:bodyPr>
          <a:lstStyle/>
          <a:p>
            <a:r>
              <a:rPr lang="hi-IN" sz="2800" b="1" dirty="0"/>
              <a:t>अभ्यर्थी लॉगिन करे |</a:t>
            </a:r>
          </a:p>
        </p:txBody>
      </p:sp>
    </p:spTree>
    <p:extLst>
      <p:ext uri="{BB962C8B-B14F-4D97-AF65-F5344CB8AC3E}">
        <p14:creationId xmlns:p14="http://schemas.microsoft.com/office/powerpoint/2010/main" val="372604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981200" y="274638"/>
            <a:ext cx="8229600" cy="56356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/>
              <a:t>अभ्यर्थी होम पेज</a:t>
            </a:r>
          </a:p>
        </p:txBody>
      </p:sp>
      <p:pic>
        <p:nvPicPr>
          <p:cNvPr id="11266" name="Picture 2" descr="D:\Election\PPT\OLIN\ScreenTMS\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0" y="990600"/>
            <a:ext cx="908050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78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81200" y="274638"/>
            <a:ext cx="8229600" cy="563562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/>
              <a:t>ऑनलाइन नाम निर्देशन (</a:t>
            </a:r>
            <a:r>
              <a:rPr lang="en-US" sz="2800" b="1" dirty="0"/>
              <a:t>OLIN)</a:t>
            </a:r>
            <a:endParaRPr lang="hi-IN" sz="2800" b="1" dirty="0"/>
          </a:p>
          <a:p>
            <a:r>
              <a:rPr lang="hi-IN" sz="2800" b="1" dirty="0"/>
              <a:t>भाग - 1</a:t>
            </a:r>
            <a:endParaRPr lang="en-US" sz="2800" b="1" dirty="0"/>
          </a:p>
          <a:p>
            <a:endParaRPr lang="hi-IN" sz="2800" b="1" dirty="0"/>
          </a:p>
        </p:txBody>
      </p:sp>
      <p:pic>
        <p:nvPicPr>
          <p:cNvPr id="12290" name="Picture 2" descr="D:\Election\PPT\OLIN\ScreenTMS\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650" y="914400"/>
            <a:ext cx="83947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55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Election\PPT\OLIN\ScreenTMS\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317500"/>
            <a:ext cx="8458200" cy="622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1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981200" y="274638"/>
            <a:ext cx="8229600" cy="563562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/>
              <a:t>ऑनलाइन नाम निर्देशन (</a:t>
            </a:r>
            <a:r>
              <a:rPr lang="en-US" sz="2800" b="1" dirty="0"/>
              <a:t>OLIN)</a:t>
            </a:r>
            <a:endParaRPr lang="hi-IN" sz="2800" b="1" dirty="0"/>
          </a:p>
          <a:p>
            <a:r>
              <a:rPr lang="hi-IN" sz="2800" b="1" dirty="0"/>
              <a:t>भाग - 2</a:t>
            </a:r>
            <a:endParaRPr lang="en-US" sz="2800" b="1" dirty="0"/>
          </a:p>
          <a:p>
            <a:endParaRPr lang="hi-IN" sz="2800" b="1" dirty="0"/>
          </a:p>
        </p:txBody>
      </p:sp>
      <p:pic>
        <p:nvPicPr>
          <p:cNvPr id="14338" name="Picture 2" descr="D:\Election\PPT\OLIN\ScreenTMS\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450" y="838200"/>
            <a:ext cx="75311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26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981200" y="274638"/>
            <a:ext cx="8229600" cy="715962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/>
              <a:t>ऑनलाइन नाम निर्देशन (</a:t>
            </a:r>
            <a:r>
              <a:rPr lang="en-US" sz="2800" b="1" dirty="0"/>
              <a:t>OLIN)</a:t>
            </a:r>
            <a:endParaRPr lang="hi-IN" sz="2800" b="1" dirty="0"/>
          </a:p>
          <a:p>
            <a:endParaRPr lang="hi-IN" sz="2800" b="1" dirty="0"/>
          </a:p>
          <a:p>
            <a:r>
              <a:rPr lang="hi-IN" sz="2800" b="1" dirty="0"/>
              <a:t>भाग - 3</a:t>
            </a:r>
            <a:endParaRPr lang="en-US" sz="2800" b="1" dirty="0"/>
          </a:p>
          <a:p>
            <a:endParaRPr lang="hi-IN" sz="2800" b="1" dirty="0"/>
          </a:p>
        </p:txBody>
      </p:sp>
      <p:pic>
        <p:nvPicPr>
          <p:cNvPr id="15362" name="Picture 2" descr="D:\Election\PPT\OLIN\ScreenTMS\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990600"/>
            <a:ext cx="769620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25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Election\PPT\OLIN\ScreenTMS\1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037" y="1447801"/>
            <a:ext cx="7173925" cy="509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981200" y="274638"/>
            <a:ext cx="8229600" cy="117316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/>
              <a:t>OLIN </a:t>
            </a:r>
            <a:r>
              <a:rPr lang="hi-IN" sz="2800" b="1" dirty="0"/>
              <a:t>को सबमिट करें.</a:t>
            </a:r>
            <a:endParaRPr lang="en-US" sz="2800" b="1" dirty="0"/>
          </a:p>
          <a:p>
            <a:endParaRPr lang="hi-IN" sz="2800" b="1" dirty="0"/>
          </a:p>
          <a:p>
            <a:r>
              <a:rPr lang="en-US" sz="2800" b="1" dirty="0"/>
              <a:t>OLIN </a:t>
            </a:r>
            <a:r>
              <a:rPr lang="hi-IN" sz="2800" b="1" dirty="0"/>
              <a:t>का फायनल प्रिन्ट आउट निकालें.</a:t>
            </a:r>
          </a:p>
        </p:txBody>
      </p:sp>
    </p:spTree>
    <p:extLst>
      <p:ext uri="{BB962C8B-B14F-4D97-AF65-F5344CB8AC3E}">
        <p14:creationId xmlns:p14="http://schemas.microsoft.com/office/powerpoint/2010/main" val="345835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Election\PPT\OLIN\ScreenTMS\1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214" y="76200"/>
            <a:ext cx="9127787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940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Election\PPT\OLIN\ScreenTMS\14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79450"/>
            <a:ext cx="9067800" cy="549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562601" y="310118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b="1" dirty="0"/>
              <a:t>सबमिट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82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Election\PPT\OLIN\ScreenTMS\14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66700"/>
            <a:ext cx="8839200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22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57600" y="457200"/>
            <a:ext cx="46939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b="1" dirty="0"/>
              <a:t>चैकलिस्ट अनुसार पूर्तियां, दस्तावेज़ संलग्न करें.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582326" y="11430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i-IN" b="1" dirty="0"/>
              <a:t>संलग्न दस्तावेज़ों के साथ </a:t>
            </a:r>
            <a:r>
              <a:rPr lang="en-US" b="1" dirty="0"/>
              <a:t>OLIN </a:t>
            </a:r>
            <a:r>
              <a:rPr lang="hi-IN" b="1" dirty="0"/>
              <a:t>का फायनल प्रिन्ट निर्धारित समयावधि मे रिटर्निग आफिसर के समक्ष उपस्थित होकर जमा करायें.</a:t>
            </a:r>
            <a:endParaRPr lang="en-US" dirty="0"/>
          </a:p>
        </p:txBody>
      </p:sp>
      <p:pic>
        <p:nvPicPr>
          <p:cNvPr id="18434" name="Picture 2" descr="C:\Users\hp\Desktop\ScreenTMS\1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133600"/>
            <a:ext cx="76327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162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1881" y="2688609"/>
            <a:ext cx="773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/>
              <a:t>Module – Integrated Polling Information System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291961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hupen_W\Desktop\test\1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066800"/>
            <a:ext cx="9144000" cy="57912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371600" y="0"/>
            <a:ext cx="9525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URL:mplocalelection.gov.in</a:t>
            </a:r>
          </a:p>
        </p:txBody>
      </p:sp>
    </p:spTree>
    <p:extLst>
      <p:ext uri="{BB962C8B-B14F-4D97-AF65-F5344CB8AC3E}">
        <p14:creationId xmlns:p14="http://schemas.microsoft.com/office/powerpoint/2010/main" val="268851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MPSEC\1_DEC_2016\1Logi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990600"/>
            <a:ext cx="9144000" cy="58674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7" name="TextBox 6"/>
          <p:cNvSpPr txBox="1"/>
          <p:nvPr/>
        </p:nvSpPr>
        <p:spPr>
          <a:xfrm>
            <a:off x="3962400" y="1"/>
            <a:ext cx="358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2060"/>
                </a:solidFill>
              </a:rPr>
              <a:t>Login Page</a:t>
            </a:r>
          </a:p>
        </p:txBody>
      </p:sp>
    </p:spTree>
    <p:extLst>
      <p:ext uri="{BB962C8B-B14F-4D97-AF65-F5344CB8AC3E}">
        <p14:creationId xmlns:p14="http://schemas.microsoft.com/office/powerpoint/2010/main" val="379863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MPSEC\1_DEC_2016\2USERPASSWOR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990600"/>
            <a:ext cx="9144000" cy="58674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3" name="TextBox 2"/>
          <p:cNvSpPr txBox="1"/>
          <p:nvPr/>
        </p:nvSpPr>
        <p:spPr>
          <a:xfrm>
            <a:off x="1524000" y="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</a:rPr>
              <a:t> Home Page</a:t>
            </a:r>
          </a:p>
        </p:txBody>
      </p:sp>
    </p:spTree>
    <p:extLst>
      <p:ext uri="{BB962C8B-B14F-4D97-AF65-F5344CB8AC3E}">
        <p14:creationId xmlns:p14="http://schemas.microsoft.com/office/powerpoint/2010/main" val="368857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MPSEC\1_DEC_2016\3SMSHom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990600"/>
            <a:ext cx="9144000" cy="58674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3" name="TextBox 2"/>
          <p:cNvSpPr txBox="1"/>
          <p:nvPr/>
        </p:nvSpPr>
        <p:spPr>
          <a:xfrm>
            <a:off x="1524000" y="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</a:rPr>
              <a:t> IPIS – SMS Home </a:t>
            </a:r>
          </a:p>
        </p:txBody>
      </p:sp>
    </p:spTree>
    <p:extLst>
      <p:ext uri="{BB962C8B-B14F-4D97-AF65-F5344CB8AC3E}">
        <p14:creationId xmlns:p14="http://schemas.microsoft.com/office/powerpoint/2010/main" val="289670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MPSEC\1_DEC_2016\4SMSUB_PORegistratio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990600"/>
            <a:ext cx="9144000" cy="58674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3" name="Rectangle 2"/>
          <p:cNvSpPr/>
          <p:nvPr/>
        </p:nvSpPr>
        <p:spPr>
          <a:xfrm>
            <a:off x="2514600" y="2971800"/>
            <a:ext cx="18288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24000" y="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</a:rPr>
              <a:t> PO-Registration</a:t>
            </a:r>
          </a:p>
        </p:txBody>
      </p:sp>
    </p:spTree>
    <p:extLst>
      <p:ext uri="{BB962C8B-B14F-4D97-AF65-F5344CB8AC3E}">
        <p14:creationId xmlns:p14="http://schemas.microsoft.com/office/powerpoint/2010/main" val="137742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MPSEC\1_DEC_2016\5PSSTATIONLis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990600"/>
            <a:ext cx="9144000" cy="58674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4" name="Rectangle 3"/>
          <p:cNvSpPr/>
          <p:nvPr/>
        </p:nvSpPr>
        <p:spPr>
          <a:xfrm>
            <a:off x="2514600" y="1905000"/>
            <a:ext cx="17526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0" y="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</a:rPr>
              <a:t> PO-Information Input</a:t>
            </a:r>
          </a:p>
        </p:txBody>
      </p:sp>
    </p:spTree>
    <p:extLst>
      <p:ext uri="{BB962C8B-B14F-4D97-AF65-F5344CB8AC3E}">
        <p14:creationId xmlns:p14="http://schemas.microsoft.com/office/powerpoint/2010/main" val="314054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MPSEC\1_DEC_2016\6SAVEPSDAT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990600"/>
            <a:ext cx="9144000" cy="58674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3" name="TextBox 2"/>
          <p:cNvSpPr txBox="1"/>
          <p:nvPr/>
        </p:nvSpPr>
        <p:spPr>
          <a:xfrm>
            <a:off x="1524000" y="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</a:rPr>
              <a:t> PO-Registration Successfully</a:t>
            </a:r>
          </a:p>
        </p:txBody>
      </p:sp>
    </p:spTree>
    <p:extLst>
      <p:ext uri="{BB962C8B-B14F-4D97-AF65-F5344CB8AC3E}">
        <p14:creationId xmlns:p14="http://schemas.microsoft.com/office/powerpoint/2010/main" val="416118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MPSEC\1_DEC_2016\7SMSUB_PODetail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990600"/>
            <a:ext cx="9144000" cy="58674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3" name="TextBox 2"/>
          <p:cNvSpPr txBox="1"/>
          <p:nvPr/>
        </p:nvSpPr>
        <p:spPr>
          <a:xfrm>
            <a:off x="1524000" y="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</a:rPr>
              <a:t> Po – Details  : View / Edit /Delete</a:t>
            </a:r>
          </a:p>
        </p:txBody>
      </p:sp>
    </p:spTree>
    <p:extLst>
      <p:ext uri="{BB962C8B-B14F-4D97-AF65-F5344CB8AC3E}">
        <p14:creationId xmlns:p14="http://schemas.microsoft.com/office/powerpoint/2010/main" val="419648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MPSEC\1_DEC_2016\8DELETE_UPDAT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066800"/>
            <a:ext cx="9144000" cy="601980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3" name="Rectangle 2"/>
          <p:cNvSpPr/>
          <p:nvPr/>
        </p:nvSpPr>
        <p:spPr>
          <a:xfrm>
            <a:off x="2514600" y="3505200"/>
            <a:ext cx="18288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24000" y="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</a:rPr>
              <a:t> Po – Details  : After Delete</a:t>
            </a:r>
          </a:p>
        </p:txBody>
      </p:sp>
    </p:spTree>
    <p:extLst>
      <p:ext uri="{BB962C8B-B14F-4D97-AF65-F5344CB8AC3E}">
        <p14:creationId xmlns:p14="http://schemas.microsoft.com/office/powerpoint/2010/main" val="63177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MPSEC\1_DEC_2016\9SMSUB_PollPartyInf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295400"/>
            <a:ext cx="9144000" cy="6324601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590800" y="3962400"/>
            <a:ext cx="1752600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0" y="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</a:rPr>
              <a:t> SMS Reports</a:t>
            </a:r>
          </a:p>
        </p:txBody>
      </p:sp>
    </p:spTree>
    <p:extLst>
      <p:ext uri="{BB962C8B-B14F-4D97-AF65-F5344CB8AC3E}">
        <p14:creationId xmlns:p14="http://schemas.microsoft.com/office/powerpoint/2010/main" val="336651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MPSEC\1_DEC_2016\10info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295400"/>
            <a:ext cx="9144000" cy="58674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514600" y="3429000"/>
            <a:ext cx="17526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24000" y="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</a:rPr>
              <a:t> SMS Reports : Departure</a:t>
            </a:r>
          </a:p>
        </p:txBody>
      </p:sp>
    </p:spTree>
    <p:extLst>
      <p:ext uri="{BB962C8B-B14F-4D97-AF65-F5344CB8AC3E}">
        <p14:creationId xmlns:p14="http://schemas.microsoft.com/office/powerpoint/2010/main" val="216095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MPSEC\1_DEC_2016\11inforecieve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990600"/>
            <a:ext cx="9144000" cy="68580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3" name="Rectangle 2"/>
          <p:cNvSpPr/>
          <p:nvPr/>
        </p:nvSpPr>
        <p:spPr>
          <a:xfrm>
            <a:off x="2438400" y="3048000"/>
            <a:ext cx="17526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24000" y="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</a:rPr>
              <a:t> SMS Received for Departure</a:t>
            </a:r>
          </a:p>
        </p:txBody>
      </p:sp>
    </p:spTree>
    <p:extLst>
      <p:ext uri="{BB962C8B-B14F-4D97-AF65-F5344CB8AC3E}">
        <p14:creationId xmlns:p14="http://schemas.microsoft.com/office/powerpoint/2010/main" val="217810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MPSEC\1_DEC_2016\12infoNotrecive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990600"/>
            <a:ext cx="9144000" cy="58674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362200" y="1752600"/>
            <a:ext cx="17526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24000" y="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</a:rPr>
              <a:t> SMS Not Received for Departure</a:t>
            </a:r>
          </a:p>
        </p:txBody>
      </p:sp>
    </p:spTree>
    <p:extLst>
      <p:ext uri="{BB962C8B-B14F-4D97-AF65-F5344CB8AC3E}">
        <p14:creationId xmlns:p14="http://schemas.microsoft.com/office/powerpoint/2010/main" val="256204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MPSEC\1_DEC_2016\13infosendsm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066802"/>
            <a:ext cx="9144000" cy="5943599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286000" y="2057400"/>
            <a:ext cx="17526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24000" y="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</a:rPr>
              <a:t> Send SMS for Reminder</a:t>
            </a:r>
          </a:p>
        </p:txBody>
      </p:sp>
    </p:spTree>
    <p:extLst>
      <p:ext uri="{BB962C8B-B14F-4D97-AF65-F5344CB8AC3E}">
        <p14:creationId xmlns:p14="http://schemas.microsoft.com/office/powerpoint/2010/main" val="244960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MPSEC\1_DEC_2016\14MockPol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990600"/>
            <a:ext cx="9144000" cy="58674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3" name="Rectangle 2"/>
          <p:cNvSpPr/>
          <p:nvPr/>
        </p:nvSpPr>
        <p:spPr>
          <a:xfrm>
            <a:off x="1981200" y="2514600"/>
            <a:ext cx="1905000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24000" y="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</a:rPr>
              <a:t> Report – Received Mock Poll</a:t>
            </a:r>
          </a:p>
        </p:txBody>
      </p:sp>
    </p:spTree>
    <p:extLst>
      <p:ext uri="{BB962C8B-B14F-4D97-AF65-F5344CB8AC3E}">
        <p14:creationId xmlns:p14="http://schemas.microsoft.com/office/powerpoint/2010/main" val="41323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MPSEC\1_DEC_2016\15mockpol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1" y="990601"/>
            <a:ext cx="9144000" cy="586739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sp>
        <p:nvSpPr>
          <p:cNvPr id="3" name="Rectangle 2"/>
          <p:cNvSpPr/>
          <p:nvPr/>
        </p:nvSpPr>
        <p:spPr>
          <a:xfrm>
            <a:off x="1981200" y="2819400"/>
            <a:ext cx="1905000" cy="152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24000" y="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</a:rPr>
              <a:t> Report – Not received Mock Poll</a:t>
            </a:r>
          </a:p>
        </p:txBody>
      </p:sp>
    </p:spTree>
    <p:extLst>
      <p:ext uri="{BB962C8B-B14F-4D97-AF65-F5344CB8AC3E}">
        <p14:creationId xmlns:p14="http://schemas.microsoft.com/office/powerpoint/2010/main" val="233907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22860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</a:rPr>
              <a:t> Report – Started Polling</a:t>
            </a:r>
          </a:p>
        </p:txBody>
      </p:sp>
      <p:pic>
        <p:nvPicPr>
          <p:cNvPr id="17410" name="Picture 2" descr="C:\MPSEC\1_DEC_2016\17En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143000"/>
            <a:ext cx="9144000" cy="5715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6096000" y="2971800"/>
            <a:ext cx="2209800" cy="228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133600" y="2895600"/>
            <a:ext cx="1905000" cy="228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9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MPSEC\1_DEC_2016\16Per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066800"/>
            <a:ext cx="9144000" cy="57912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133600" y="2895600"/>
            <a:ext cx="1905000" cy="152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24000" y="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</a:rPr>
              <a:t> Report – Polling Percentage</a:t>
            </a:r>
          </a:p>
        </p:txBody>
      </p:sp>
    </p:spTree>
    <p:extLst>
      <p:ext uri="{BB962C8B-B14F-4D97-AF65-F5344CB8AC3E}">
        <p14:creationId xmlns:p14="http://schemas.microsoft.com/office/powerpoint/2010/main" val="125656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MPSEC\1_DEC_2016\17En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066800"/>
            <a:ext cx="9144000" cy="579120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pic>
      <p:sp>
        <p:nvSpPr>
          <p:cNvPr id="3" name="TextBox 2"/>
          <p:cNvSpPr txBox="1"/>
          <p:nvPr/>
        </p:nvSpPr>
        <p:spPr>
          <a:xfrm>
            <a:off x="1524000" y="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</a:rPr>
              <a:t> Report –  Polling END</a:t>
            </a:r>
          </a:p>
        </p:txBody>
      </p:sp>
      <p:sp>
        <p:nvSpPr>
          <p:cNvPr id="5" name="Rectangle 4"/>
          <p:cNvSpPr/>
          <p:nvPr/>
        </p:nvSpPr>
        <p:spPr>
          <a:xfrm>
            <a:off x="5562600" y="3276600"/>
            <a:ext cx="3352800" cy="304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133600" y="2895600"/>
            <a:ext cx="1905000" cy="152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1881" y="2688609"/>
            <a:ext cx="773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/>
              <a:t>Module – Transportation Management System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292599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Functionalities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Vehicle registration</a:t>
            </a:r>
          </a:p>
          <a:p>
            <a:r>
              <a:rPr lang="en-IN" dirty="0" smtClean="0"/>
              <a:t>Vehicle acquisition receipt (</a:t>
            </a:r>
            <a:r>
              <a:rPr lang="hi-IN" dirty="0" smtClean="0"/>
              <a:t>वाहन अधिग्रहण पावती)</a:t>
            </a:r>
            <a:endParaRPr lang="en-IN" dirty="0" smtClean="0"/>
          </a:p>
          <a:p>
            <a:r>
              <a:rPr lang="en-IN" dirty="0" smtClean="0"/>
              <a:t>Vehicle arrival</a:t>
            </a:r>
            <a:endParaRPr lang="hi-IN" dirty="0" smtClean="0"/>
          </a:p>
          <a:p>
            <a:r>
              <a:rPr lang="en-IN" dirty="0" smtClean="0"/>
              <a:t>Vehicle arrival report (</a:t>
            </a:r>
            <a:r>
              <a:rPr lang="hi-IN" dirty="0"/>
              <a:t>वाहन </a:t>
            </a:r>
            <a:r>
              <a:rPr lang="hi-IN" dirty="0" smtClean="0"/>
              <a:t>मुक्ति आदेश)</a:t>
            </a:r>
            <a:endParaRPr lang="en-IN" dirty="0" smtClean="0"/>
          </a:p>
          <a:p>
            <a:r>
              <a:rPr lang="en-IN" dirty="0" smtClean="0"/>
              <a:t>Route creation</a:t>
            </a:r>
          </a:p>
          <a:p>
            <a:r>
              <a:rPr lang="en-IN" dirty="0" smtClean="0"/>
              <a:t>Route mapping </a:t>
            </a:r>
          </a:p>
        </p:txBody>
      </p:sp>
    </p:spTree>
    <p:extLst>
      <p:ext uri="{BB962C8B-B14F-4D97-AF65-F5344CB8AC3E}">
        <p14:creationId xmlns:p14="http://schemas.microsoft.com/office/powerpoint/2010/main" val="72821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4116" y="517235"/>
            <a:ext cx="8761413" cy="1560947"/>
          </a:xfrm>
        </p:spPr>
        <p:txBody>
          <a:bodyPr>
            <a:normAutofit fontScale="90000"/>
          </a:bodyPr>
          <a:lstStyle/>
          <a:p>
            <a:r>
              <a:rPr lang="en-IN" sz="3200" b="1" dirty="0" smtClean="0"/>
              <a:t/>
            </a:r>
            <a:br>
              <a:rPr lang="en-IN" sz="3200" b="1" dirty="0" smtClean="0"/>
            </a:br>
            <a:r>
              <a:rPr lang="en-IN" sz="3200" b="1" dirty="0" smtClean="0"/>
              <a:t>Login Page</a:t>
            </a:r>
            <a:br>
              <a:rPr lang="en-IN" sz="3200" b="1" dirty="0" smtClean="0"/>
            </a:br>
            <a:r>
              <a:rPr lang="en-US" sz="1200" b="1" dirty="0"/>
              <a:t/>
            </a:r>
            <a:br>
              <a:rPr lang="en-US" sz="1200" b="1" dirty="0"/>
            </a:br>
            <a:r>
              <a:rPr lang="en-US" sz="1200" dirty="0"/>
              <a:t/>
            </a:r>
            <a:br>
              <a:rPr lang="en-US" sz="1200" dirty="0"/>
            </a:br>
            <a:r>
              <a:rPr lang="hi-IN" sz="1200" b="1" dirty="0"/>
              <a:t> </a:t>
            </a:r>
            <a:r>
              <a:rPr lang="en-US" sz="1200" dirty="0"/>
              <a:t/>
            </a:r>
            <a:br>
              <a:rPr lang="en-US" sz="1200" dirty="0"/>
            </a:br>
            <a:endParaRPr lang="en-IN" sz="1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822" y="1512906"/>
            <a:ext cx="6048928" cy="4069724"/>
          </a:xfrm>
        </p:spPr>
      </p:pic>
      <p:sp>
        <p:nvSpPr>
          <p:cNvPr id="7" name="Right Arrow 6"/>
          <p:cNvSpPr/>
          <p:nvPr/>
        </p:nvSpPr>
        <p:spPr>
          <a:xfrm>
            <a:off x="4433456" y="2291660"/>
            <a:ext cx="919278" cy="6053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/>
          <p:cNvSpPr/>
          <p:nvPr/>
        </p:nvSpPr>
        <p:spPr>
          <a:xfrm>
            <a:off x="461820" y="1845247"/>
            <a:ext cx="39716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>
                <a:solidFill>
                  <a:srgbClr val="00B050"/>
                </a:solidFill>
              </a:rPr>
              <a:t>Login Page </a:t>
            </a:r>
            <a:r>
              <a:rPr lang="en-IN" b="1" dirty="0" smtClean="0">
                <a:solidFill>
                  <a:srgbClr val="00B050"/>
                </a:solidFill>
              </a:rPr>
              <a:t>:</a:t>
            </a:r>
          </a:p>
          <a:p>
            <a:r>
              <a:rPr lang="en-IN" b="1" dirty="0" smtClean="0">
                <a:solidFill>
                  <a:srgbClr val="00B050"/>
                </a:solidFill>
              </a:rPr>
              <a:t>Functionalities </a:t>
            </a:r>
            <a:r>
              <a:rPr lang="en-IN" b="1" dirty="0">
                <a:solidFill>
                  <a:srgbClr val="00B050"/>
                </a:solidFill>
              </a:rPr>
              <a:t>covered in this part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hi-IN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निम्न </a:t>
            </a:r>
            <a:r>
              <a:rPr lang="hi-I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स्क्रीन में दो फील्ड में रिटर्निग अधिकारी (RO</a:t>
            </a:r>
            <a:r>
              <a:rPr lang="hi-IN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hi-I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User id और Password का उपयोग करके रो लॉग इन कर सकते है 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hi-IN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User id और Password इंसर्ट करेने का बाद लॉग इन बटन पर क्लिक करे</a:t>
            </a:r>
            <a:r>
              <a:rPr lang="hi-IN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85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Home </a:t>
            </a:r>
            <a:r>
              <a:rPr lang="en-US" dirty="0" smtClean="0"/>
              <a:t>Page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61819" y="2357873"/>
            <a:ext cx="39716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b="1" dirty="0" smtClean="0">
                <a:solidFill>
                  <a:srgbClr val="00B050"/>
                </a:solidFill>
              </a:rPr>
              <a:t>निम्न </a:t>
            </a:r>
            <a:r>
              <a:rPr lang="hi-IN" b="1" dirty="0">
                <a:solidFill>
                  <a:srgbClr val="00B050"/>
                </a:solidFill>
              </a:rPr>
              <a:t>स्क्रीन में</a:t>
            </a:r>
            <a:r>
              <a:rPr lang="en-US" b="1" dirty="0">
                <a:solidFill>
                  <a:srgbClr val="00B050"/>
                </a:solidFill>
              </a:rPr>
              <a:t> RO Transportation </a:t>
            </a:r>
            <a:r>
              <a:rPr lang="hi-IN" b="1" dirty="0">
                <a:solidFill>
                  <a:srgbClr val="00B050"/>
                </a:solidFill>
              </a:rPr>
              <a:t>management system </a:t>
            </a:r>
            <a:r>
              <a:rPr lang="en-US" b="1" dirty="0">
                <a:solidFill>
                  <a:srgbClr val="00B050"/>
                </a:solidFill>
              </a:rPr>
              <a:t>(</a:t>
            </a:r>
            <a:r>
              <a:rPr lang="hi-IN" b="1" dirty="0">
                <a:solidFill>
                  <a:srgbClr val="00B050"/>
                </a:solidFill>
              </a:rPr>
              <a:t>TMS</a:t>
            </a:r>
            <a:r>
              <a:rPr lang="en-US" b="1" dirty="0">
                <a:solidFill>
                  <a:srgbClr val="00B050"/>
                </a:solidFill>
              </a:rPr>
              <a:t>)</a:t>
            </a:r>
            <a:r>
              <a:rPr lang="hi-IN" b="1" dirty="0">
                <a:solidFill>
                  <a:srgbClr val="00B050"/>
                </a:solidFill>
              </a:rPr>
              <a:t> लिंक पर क्लिक करे. </a:t>
            </a:r>
            <a:endParaRPr lang="en-US" dirty="0">
              <a:solidFill>
                <a:srgbClr val="00B050"/>
              </a:solidFill>
            </a:endParaRPr>
          </a:p>
          <a:p>
            <a:endParaRPr lang="en-US" dirty="0"/>
          </a:p>
        </p:txBody>
      </p:sp>
      <p:pic>
        <p:nvPicPr>
          <p:cNvPr id="5" name="Picture 4" descr="C:\Users\lenovo\Desktop\ALLScreens\TMS\2_ROMAIN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62831" y="1270382"/>
            <a:ext cx="6240780" cy="4405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ight Arrow 5"/>
          <p:cNvSpPr/>
          <p:nvPr/>
        </p:nvSpPr>
        <p:spPr>
          <a:xfrm>
            <a:off x="4433456" y="2291660"/>
            <a:ext cx="919278" cy="6053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071694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Home Page</a:t>
            </a:r>
            <a:endParaRPr lang="en-IN" dirty="0"/>
          </a:p>
        </p:txBody>
      </p:sp>
      <p:pic>
        <p:nvPicPr>
          <p:cNvPr id="2050" name="Picture 2" descr="D:\Election\PPT\TMS\TMS_FINAL\TMSUpdate\3home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403" y="1370941"/>
            <a:ext cx="6289963" cy="4313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7486" y="1286849"/>
            <a:ext cx="397163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IN" b="1" dirty="0">
                <a:solidFill>
                  <a:srgbClr val="00B050"/>
                </a:solidFill>
              </a:rPr>
              <a:t>Functionalities covered in the Application</a:t>
            </a:r>
            <a:endParaRPr lang="en-US" b="1" dirty="0">
              <a:solidFill>
                <a:srgbClr val="00B050"/>
              </a:solidFill>
            </a:endParaRPr>
          </a:p>
          <a:p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N" b="1" dirty="0"/>
              <a:t>Vehicle registration</a:t>
            </a: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N" b="1" dirty="0"/>
              <a:t>Vehicle edit and search</a:t>
            </a: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N" b="1" dirty="0"/>
              <a:t>Vehicle acquisition receipt (</a:t>
            </a:r>
            <a:r>
              <a:rPr lang="hi-IN" b="1" dirty="0"/>
              <a:t>वाहन अधिग्रहण पावती) </a:t>
            </a: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N" b="1" dirty="0"/>
              <a:t>Vehicle arrival </a:t>
            </a: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N" b="1" dirty="0"/>
              <a:t>Vehicle arrival report (</a:t>
            </a:r>
            <a:r>
              <a:rPr lang="hi-IN" b="1" dirty="0"/>
              <a:t>वाहन मुक्ति आदेश) </a:t>
            </a: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N" b="1" dirty="0"/>
              <a:t>Route creation</a:t>
            </a: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N" b="1" dirty="0"/>
              <a:t>Route edit and search</a:t>
            </a: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N" b="1" dirty="0"/>
              <a:t>Route mapping </a:t>
            </a: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N" b="1" dirty="0"/>
              <a:t>Route  chart  (</a:t>
            </a:r>
            <a:r>
              <a:rPr lang="hi-IN" b="1" dirty="0"/>
              <a:t>पत्रक</a:t>
            </a:r>
            <a:r>
              <a:rPr lang="en-IN" b="1" dirty="0"/>
              <a:t>)</a:t>
            </a: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N" b="1" dirty="0"/>
              <a:t>Payment receipt</a:t>
            </a:r>
            <a:endParaRPr lang="en-US" dirty="0"/>
          </a:p>
          <a:p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4433456" y="2291660"/>
            <a:ext cx="919278" cy="6053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241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Vehicle Registration</a:t>
            </a:r>
            <a:endParaRPr lang="en-IN" dirty="0"/>
          </a:p>
        </p:txBody>
      </p:sp>
      <p:pic>
        <p:nvPicPr>
          <p:cNvPr id="3074" name="Picture 2" descr="D:\Election\PPT\TMS\TMS_FINAL\TMSUpdate\4Reg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1411844"/>
            <a:ext cx="6354618" cy="4461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4187" y="1510421"/>
            <a:ext cx="397163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IN" b="1" dirty="0">
                <a:solidFill>
                  <a:srgbClr val="00B050"/>
                </a:solidFill>
              </a:rPr>
              <a:t>Vehicle </a:t>
            </a:r>
            <a:r>
              <a:rPr lang="en-US" b="1" dirty="0">
                <a:solidFill>
                  <a:srgbClr val="00B050"/>
                </a:solidFill>
              </a:rPr>
              <a:t>Registration </a:t>
            </a:r>
            <a:r>
              <a:rPr lang="en-US" b="1" dirty="0" smtClean="0">
                <a:solidFill>
                  <a:srgbClr val="00B050"/>
                </a:solidFill>
              </a:rPr>
              <a:t>:</a:t>
            </a:r>
            <a:endParaRPr lang="en-US" b="1" dirty="0">
              <a:solidFill>
                <a:srgbClr val="00B050"/>
              </a:solidFill>
            </a:endParaRPr>
          </a:p>
          <a:p>
            <a:r>
              <a:rPr lang="en-IN" b="1" dirty="0" smtClean="0">
                <a:solidFill>
                  <a:srgbClr val="00B050"/>
                </a:solidFill>
              </a:rPr>
              <a:t>Functionalities </a:t>
            </a:r>
            <a:r>
              <a:rPr lang="en-IN" b="1" dirty="0">
                <a:solidFill>
                  <a:srgbClr val="00B050"/>
                </a:solidFill>
              </a:rPr>
              <a:t>covered </a:t>
            </a:r>
            <a:r>
              <a:rPr lang="en-IN" b="1" dirty="0" smtClean="0">
                <a:solidFill>
                  <a:srgbClr val="00B050"/>
                </a:solidFill>
              </a:rPr>
              <a:t>in this part</a:t>
            </a:r>
          </a:p>
          <a:p>
            <a:pPr lvl="0"/>
            <a:endParaRPr lang="en-US" b="1" dirty="0" smtClean="0"/>
          </a:p>
          <a:p>
            <a:pPr lvl="0"/>
            <a:r>
              <a:rPr lang="hi-IN" b="1" dirty="0" smtClean="0"/>
              <a:t>निम्न </a:t>
            </a:r>
            <a:r>
              <a:rPr lang="hi-IN" b="1" dirty="0"/>
              <a:t>स्क्रीन में  लेफ्ट साइड में TMS के </a:t>
            </a:r>
            <a:r>
              <a:rPr lang="en-US" b="1" dirty="0"/>
              <a:t>Menus </a:t>
            </a:r>
            <a:r>
              <a:rPr lang="hi-IN" b="1" dirty="0"/>
              <a:t>दिये गये है, </a:t>
            </a:r>
            <a:endParaRPr lang="en-US" b="1" dirty="0" smtClean="0"/>
          </a:p>
          <a:p>
            <a:pPr lvl="0"/>
            <a:endParaRPr lang="en-US" dirty="0"/>
          </a:p>
          <a:p>
            <a:pPr lvl="0"/>
            <a:r>
              <a:rPr lang="hi-IN" b="1" dirty="0"/>
              <a:t>vehicle रजिस्ट्रेशन के लिए vehicle </a:t>
            </a:r>
            <a:r>
              <a:rPr lang="en-US" b="1" dirty="0"/>
              <a:t>Registration </a:t>
            </a:r>
            <a:r>
              <a:rPr lang="hi-IN" b="1" dirty="0"/>
              <a:t>लिंक पर क्लिक करे</a:t>
            </a:r>
            <a:r>
              <a:rPr lang="hi-IN" b="1" dirty="0" smtClean="0"/>
              <a:t>.</a:t>
            </a:r>
            <a:endParaRPr lang="en-US" b="1" dirty="0" smtClean="0"/>
          </a:p>
          <a:p>
            <a:pPr lvl="0"/>
            <a:endParaRPr lang="en-US" dirty="0"/>
          </a:p>
          <a:p>
            <a:pPr lvl="0"/>
            <a:r>
              <a:rPr lang="hi-IN" b="1" dirty="0"/>
              <a:t>रजिस्ट्रेशन पेज राईट साइड में ओपनहोगा</a:t>
            </a:r>
            <a:r>
              <a:rPr lang="hi-IN" b="1" dirty="0" smtClean="0"/>
              <a:t>,</a:t>
            </a:r>
            <a:endParaRPr lang="en-US" b="1" dirty="0" smtClean="0"/>
          </a:p>
          <a:p>
            <a:pPr lvl="0"/>
            <a:endParaRPr lang="en-US" dirty="0"/>
          </a:p>
          <a:p>
            <a:pPr lvl="0"/>
            <a:r>
              <a:rPr lang="hi-IN" b="1" dirty="0"/>
              <a:t>निम्न स्क्रीन में दिये गये सभी इनपुट फील्ड को भरे </a:t>
            </a:r>
            <a:endParaRPr lang="en-US" dirty="0"/>
          </a:p>
          <a:p>
            <a:endParaRPr lang="en-IN" b="1" dirty="0" smtClean="0">
              <a:solidFill>
                <a:srgbClr val="00B050"/>
              </a:solidFill>
            </a:endParaRPr>
          </a:p>
          <a:p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4433456" y="2291660"/>
            <a:ext cx="919278" cy="6053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560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/>
              <a:t>वाहन अधिग्रहण पावती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453901" y="1690688"/>
            <a:ext cx="397163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IN" b="1" dirty="0">
                <a:solidFill>
                  <a:srgbClr val="00B050"/>
                </a:solidFill>
              </a:rPr>
              <a:t>Vehicle </a:t>
            </a:r>
            <a:r>
              <a:rPr lang="en-US" b="1" dirty="0">
                <a:solidFill>
                  <a:srgbClr val="00B050"/>
                </a:solidFill>
              </a:rPr>
              <a:t>Registration </a:t>
            </a:r>
            <a:r>
              <a:rPr lang="en-US" b="1" dirty="0" smtClean="0">
                <a:solidFill>
                  <a:srgbClr val="00B050"/>
                </a:solidFill>
              </a:rPr>
              <a:t>:</a:t>
            </a:r>
            <a:endParaRPr lang="en-US" b="1" dirty="0">
              <a:solidFill>
                <a:srgbClr val="00B050"/>
              </a:solidFill>
            </a:endParaRPr>
          </a:p>
          <a:p>
            <a:r>
              <a:rPr lang="en-IN" b="1" dirty="0" smtClean="0">
                <a:solidFill>
                  <a:srgbClr val="00B050"/>
                </a:solidFill>
              </a:rPr>
              <a:t>Functionalities </a:t>
            </a:r>
            <a:r>
              <a:rPr lang="en-IN" b="1" dirty="0">
                <a:solidFill>
                  <a:srgbClr val="00B050"/>
                </a:solidFill>
              </a:rPr>
              <a:t>covered </a:t>
            </a:r>
            <a:r>
              <a:rPr lang="en-IN" b="1" dirty="0" smtClean="0">
                <a:solidFill>
                  <a:srgbClr val="00B050"/>
                </a:solidFill>
              </a:rPr>
              <a:t>in this part</a:t>
            </a:r>
          </a:p>
          <a:p>
            <a:pPr lvl="0"/>
            <a:endParaRPr lang="en-US" b="1" dirty="0" smtClean="0"/>
          </a:p>
          <a:p>
            <a:r>
              <a:rPr lang="hi-IN" b="1" dirty="0"/>
              <a:t>निम्न screen में प्रिंट बटन पर क्लिक कर वाहन अधिग्रहण की पावती प्रिंटआउट कर सकते है </a:t>
            </a:r>
            <a:endParaRPr lang="en-US" dirty="0"/>
          </a:p>
          <a:p>
            <a:r>
              <a:rPr lang="en-US" b="1" dirty="0"/>
              <a:t> </a:t>
            </a:r>
            <a:endParaRPr lang="en-US" dirty="0"/>
          </a:p>
          <a:p>
            <a:r>
              <a:rPr lang="hi-IN" b="1" u="sng" dirty="0"/>
              <a:t>वाहन अधिग्रहण पावती:</a:t>
            </a:r>
            <a:endParaRPr lang="en-US" dirty="0"/>
          </a:p>
          <a:p>
            <a:endParaRPr lang="en-IN" b="1" dirty="0" smtClean="0">
              <a:solidFill>
                <a:srgbClr val="00B050"/>
              </a:solidFill>
            </a:endParaRPr>
          </a:p>
          <a:p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4433456" y="2291660"/>
            <a:ext cx="919278" cy="6053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9" descr="C:\Users\lenovo\Desktop\ALLScreens\TMS\5_vreg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31261" y="1493267"/>
            <a:ext cx="6206838" cy="4266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604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Search Vehicle</a:t>
            </a:r>
            <a:endParaRPr lang="en-IN" dirty="0"/>
          </a:p>
        </p:txBody>
      </p:sp>
      <p:pic>
        <p:nvPicPr>
          <p:cNvPr id="5124" name="Picture 4" descr="D:\Election\PPT\TMS\TMS_FINAL\TMSUpdate\6ShowAL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874" y="1248394"/>
            <a:ext cx="6289964" cy="4399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61820" y="1736123"/>
            <a:ext cx="397163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IN" b="1" dirty="0">
                <a:solidFill>
                  <a:srgbClr val="00B050"/>
                </a:solidFill>
              </a:rPr>
              <a:t>Search </a:t>
            </a:r>
            <a:r>
              <a:rPr lang="en-IN" b="1" dirty="0" smtClean="0">
                <a:solidFill>
                  <a:srgbClr val="00B050"/>
                </a:solidFill>
              </a:rPr>
              <a:t>Vehicle :</a:t>
            </a:r>
          </a:p>
          <a:p>
            <a:r>
              <a:rPr lang="en-IN" b="1" dirty="0" smtClean="0">
                <a:solidFill>
                  <a:srgbClr val="00B050"/>
                </a:solidFill>
              </a:rPr>
              <a:t>Functionalities </a:t>
            </a:r>
            <a:r>
              <a:rPr lang="en-IN" b="1" dirty="0">
                <a:solidFill>
                  <a:srgbClr val="00B050"/>
                </a:solidFill>
              </a:rPr>
              <a:t>covered </a:t>
            </a:r>
            <a:r>
              <a:rPr lang="en-IN" b="1" dirty="0" smtClean="0">
                <a:solidFill>
                  <a:srgbClr val="00B050"/>
                </a:solidFill>
              </a:rPr>
              <a:t>in this part</a:t>
            </a:r>
          </a:p>
          <a:p>
            <a:pPr lvl="0"/>
            <a:endParaRPr lang="en-US" b="1" dirty="0" smtClean="0"/>
          </a:p>
          <a:p>
            <a:pPr lvl="0"/>
            <a:endParaRPr lang="en-US" b="1" dirty="0"/>
          </a:p>
          <a:p>
            <a:pPr lvl="0"/>
            <a:r>
              <a:rPr lang="en-US" b="1" dirty="0" smtClean="0"/>
              <a:t>S</a:t>
            </a:r>
            <a:r>
              <a:rPr lang="hi-IN" b="1" dirty="0"/>
              <a:t>earch स्क्रीन में यूजर show All बटन पर क्लिक कर सभी</a:t>
            </a:r>
            <a:r>
              <a:rPr lang="en-US" b="1" dirty="0"/>
              <a:t> Registered</a:t>
            </a:r>
            <a:r>
              <a:rPr lang="hi-IN" b="1" dirty="0"/>
              <a:t> </a:t>
            </a:r>
            <a:endParaRPr lang="en-US" b="1" dirty="0" smtClean="0"/>
          </a:p>
          <a:p>
            <a:pPr lvl="0"/>
            <a:r>
              <a:rPr lang="hi-IN" b="1" dirty="0" smtClean="0"/>
              <a:t>vehicl</a:t>
            </a:r>
            <a:r>
              <a:rPr lang="en-US" b="1" dirty="0"/>
              <a:t>e</a:t>
            </a:r>
            <a:r>
              <a:rPr lang="hi-IN" b="1" dirty="0"/>
              <a:t> की बेसिक details देख सकते </a:t>
            </a:r>
            <a:endParaRPr lang="en-US" b="1" dirty="0" smtClean="0"/>
          </a:p>
          <a:p>
            <a:pPr lvl="0"/>
            <a:r>
              <a:rPr lang="hi-IN" b="1" dirty="0" smtClean="0"/>
              <a:t>है</a:t>
            </a:r>
            <a:r>
              <a:rPr lang="hi-IN" b="1" dirty="0"/>
              <a:t>.</a:t>
            </a:r>
            <a:endParaRPr lang="en-US" dirty="0"/>
          </a:p>
          <a:p>
            <a:endParaRPr lang="en-IN" b="1" dirty="0" smtClean="0">
              <a:solidFill>
                <a:srgbClr val="00B050"/>
              </a:solidFill>
            </a:endParaRPr>
          </a:p>
          <a:p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4433456" y="2291660"/>
            <a:ext cx="919278" cy="6053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988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Search </a:t>
            </a:r>
            <a:r>
              <a:rPr lang="en-IN" dirty="0" smtClean="0"/>
              <a:t>Vehicle by ID</a:t>
            </a:r>
            <a:endParaRPr lang="en-US" dirty="0"/>
          </a:p>
        </p:txBody>
      </p:sp>
      <p:pic>
        <p:nvPicPr>
          <p:cNvPr id="4" name="Picture 3" descr="D:\Election\PPT\TMS\TMS_FINAL\TMSUpdate\5Revie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5984" y="1426359"/>
            <a:ext cx="6326909" cy="4399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61820" y="1690688"/>
            <a:ext cx="397163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IN" b="1" dirty="0">
                <a:solidFill>
                  <a:srgbClr val="00B050"/>
                </a:solidFill>
              </a:rPr>
              <a:t>Search </a:t>
            </a:r>
            <a:r>
              <a:rPr lang="en-IN" b="1" dirty="0" smtClean="0">
                <a:solidFill>
                  <a:srgbClr val="00B050"/>
                </a:solidFill>
              </a:rPr>
              <a:t>Vehicle :</a:t>
            </a:r>
          </a:p>
          <a:p>
            <a:r>
              <a:rPr lang="en-IN" b="1" dirty="0" smtClean="0">
                <a:solidFill>
                  <a:srgbClr val="00B050"/>
                </a:solidFill>
              </a:rPr>
              <a:t>Functionalities </a:t>
            </a:r>
            <a:r>
              <a:rPr lang="en-IN" b="1" dirty="0">
                <a:solidFill>
                  <a:srgbClr val="00B050"/>
                </a:solidFill>
              </a:rPr>
              <a:t>covered </a:t>
            </a:r>
            <a:r>
              <a:rPr lang="en-IN" b="1" dirty="0" smtClean="0">
                <a:solidFill>
                  <a:srgbClr val="00B050"/>
                </a:solidFill>
              </a:rPr>
              <a:t>in this part</a:t>
            </a:r>
          </a:p>
          <a:p>
            <a:pPr lvl="0"/>
            <a:endParaRPr lang="en-US" b="1" dirty="0" smtClean="0"/>
          </a:p>
          <a:p>
            <a:pPr lvl="0"/>
            <a:endParaRPr lang="en-US" b="1" dirty="0"/>
          </a:p>
          <a:p>
            <a:pPr lvl="0"/>
            <a:r>
              <a:rPr lang="hi-IN" b="1" dirty="0"/>
              <a:t>निम्न स्क्रीन में vehicle रजिस्ट्रेशन id या vehicle नंबर्स को इंटर कर सर्च बटन पर क्लिक कर उस vehicl</a:t>
            </a:r>
            <a:r>
              <a:rPr lang="en-US" b="1" dirty="0"/>
              <a:t>e</a:t>
            </a:r>
            <a:r>
              <a:rPr lang="hi-IN" b="1" dirty="0"/>
              <a:t> की डिटेल्स देख सकते है.</a:t>
            </a:r>
            <a:endParaRPr lang="en-US" dirty="0"/>
          </a:p>
          <a:p>
            <a:endParaRPr lang="en-IN" b="1" dirty="0" smtClean="0">
              <a:solidFill>
                <a:srgbClr val="00B050"/>
              </a:solidFill>
            </a:endParaRPr>
          </a:p>
          <a:p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4433456" y="2291660"/>
            <a:ext cx="919278" cy="6053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822731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Edit Vehicle Details</a:t>
            </a:r>
            <a:endParaRPr lang="en-IN" dirty="0"/>
          </a:p>
        </p:txBody>
      </p:sp>
      <p:pic>
        <p:nvPicPr>
          <p:cNvPr id="4099" name="Picture 3" descr="D:\Election\PPT\TMS\TMS_FINAL\TMSUpdate\7EditScree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332" y="1411844"/>
            <a:ext cx="6308437" cy="441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61820" y="1411844"/>
            <a:ext cx="397163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/>
              <a:t> </a:t>
            </a:r>
            <a:r>
              <a:rPr lang="en-US" b="1" dirty="0">
                <a:solidFill>
                  <a:srgbClr val="00B050"/>
                </a:solidFill>
              </a:rPr>
              <a:t/>
            </a:r>
            <a:br>
              <a:rPr lang="en-US" b="1" dirty="0">
                <a:solidFill>
                  <a:srgbClr val="00B050"/>
                </a:solidFill>
              </a:rPr>
            </a:br>
            <a:r>
              <a:rPr lang="en-IN" b="1" dirty="0">
                <a:solidFill>
                  <a:srgbClr val="00B050"/>
                </a:solidFill>
              </a:rPr>
              <a:t>Edit Vehicle </a:t>
            </a:r>
            <a:r>
              <a:rPr lang="en-IN" b="1" dirty="0" smtClean="0">
                <a:solidFill>
                  <a:srgbClr val="00B050"/>
                </a:solidFill>
              </a:rPr>
              <a:t>:</a:t>
            </a:r>
          </a:p>
          <a:p>
            <a:r>
              <a:rPr lang="en-IN" b="1" dirty="0" smtClean="0">
                <a:solidFill>
                  <a:srgbClr val="00B050"/>
                </a:solidFill>
              </a:rPr>
              <a:t>Functionalities covered in this part</a:t>
            </a:r>
          </a:p>
          <a:p>
            <a:pPr lvl="0"/>
            <a:endParaRPr lang="en-US" b="1" dirty="0" smtClean="0"/>
          </a:p>
          <a:p>
            <a:pPr lvl="0"/>
            <a:r>
              <a:rPr lang="hi-IN" b="1" dirty="0" smtClean="0"/>
              <a:t>निम्न </a:t>
            </a:r>
            <a:r>
              <a:rPr lang="hi-IN" b="1" dirty="0"/>
              <a:t>स्क्रीन में vehicle रजिस्ट्रेशन id या vehicle नंबर्स को इंटर करे</a:t>
            </a:r>
            <a:r>
              <a:rPr lang="hi-IN" b="1" dirty="0" smtClean="0"/>
              <a:t>.</a:t>
            </a:r>
            <a:endParaRPr lang="en-US" b="1" dirty="0" smtClean="0"/>
          </a:p>
          <a:p>
            <a:pPr lvl="0"/>
            <a:endParaRPr lang="en-US" dirty="0"/>
          </a:p>
          <a:p>
            <a:pPr lvl="0"/>
            <a:r>
              <a:rPr lang="en-US" b="1" dirty="0"/>
              <a:t>Show Details</a:t>
            </a:r>
            <a:r>
              <a:rPr lang="hi-IN" b="1" dirty="0"/>
              <a:t> बटन पर क्लिक कर उस vehicl</a:t>
            </a:r>
            <a:r>
              <a:rPr lang="en-US" b="1" dirty="0"/>
              <a:t>e</a:t>
            </a:r>
            <a:r>
              <a:rPr lang="hi-IN" b="1" dirty="0"/>
              <a:t> की डिटेल्स देख सकते है</a:t>
            </a:r>
            <a:r>
              <a:rPr lang="hi-IN" b="1" dirty="0" smtClean="0"/>
              <a:t>.</a:t>
            </a:r>
            <a:endParaRPr lang="en-US" b="1" dirty="0" smtClean="0"/>
          </a:p>
          <a:p>
            <a:pPr lvl="0"/>
            <a:endParaRPr lang="en-US" dirty="0"/>
          </a:p>
          <a:p>
            <a:pPr lvl="0"/>
            <a:r>
              <a:rPr lang="en-US" b="1" dirty="0"/>
              <a:t>Details show </a:t>
            </a:r>
            <a:r>
              <a:rPr lang="hi-IN" b="1" dirty="0"/>
              <a:t> होने के बाद यूजर किसी भी फ़ील्ड्स को edit कर UPDATE बटन पर क्लिक करने पर</a:t>
            </a:r>
            <a:r>
              <a:rPr lang="en-US" b="1" dirty="0"/>
              <a:t> Vehicle </a:t>
            </a:r>
            <a:r>
              <a:rPr lang="hi-IN" b="1" dirty="0"/>
              <a:t>की जानकरी अपडेट हो जायेगी . जिसका succes मेसेज स्क्रीन पर show  होगा|</a:t>
            </a:r>
            <a:endParaRPr lang="en-US" dirty="0"/>
          </a:p>
          <a:p>
            <a:endParaRPr lang="en-IN" b="1" dirty="0" smtClean="0">
              <a:solidFill>
                <a:srgbClr val="00B050"/>
              </a:solidFill>
            </a:endParaRPr>
          </a:p>
          <a:p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4433456" y="2291660"/>
            <a:ext cx="919278" cy="6053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269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Vehicle Arrival Information</a:t>
            </a:r>
            <a:endParaRPr lang="en-IN" dirty="0"/>
          </a:p>
        </p:txBody>
      </p:sp>
      <p:pic>
        <p:nvPicPr>
          <p:cNvPr id="6146" name="Picture 2" descr="D:\Election\PPT\TMS\TMS_FINAL\TMSUpdate\11VArriv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366" y="1382716"/>
            <a:ext cx="6285084" cy="45119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5" name="Rectangle 4"/>
          <p:cNvSpPr/>
          <p:nvPr/>
        </p:nvSpPr>
        <p:spPr>
          <a:xfrm>
            <a:off x="461820" y="1484974"/>
            <a:ext cx="39716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/>
              <a:t> </a:t>
            </a:r>
            <a:r>
              <a:rPr lang="en-US" b="1" dirty="0">
                <a:solidFill>
                  <a:srgbClr val="00B050"/>
                </a:solidFill>
              </a:rPr>
              <a:t/>
            </a:r>
            <a:br>
              <a:rPr lang="en-US" b="1" dirty="0">
                <a:solidFill>
                  <a:srgbClr val="00B050"/>
                </a:solidFill>
              </a:rPr>
            </a:br>
            <a:r>
              <a:rPr lang="en-IN" b="1" dirty="0" smtClean="0">
                <a:solidFill>
                  <a:srgbClr val="00B050"/>
                </a:solidFill>
              </a:rPr>
              <a:t>Arrival Vehicle :</a:t>
            </a:r>
          </a:p>
          <a:p>
            <a:r>
              <a:rPr lang="en-IN" b="1" dirty="0" smtClean="0">
                <a:solidFill>
                  <a:srgbClr val="00B050"/>
                </a:solidFill>
              </a:rPr>
              <a:t>Functionalities covered in this part</a:t>
            </a:r>
          </a:p>
          <a:p>
            <a:pPr lvl="0"/>
            <a:endParaRPr lang="en-US" b="1" dirty="0" smtClean="0"/>
          </a:p>
          <a:p>
            <a:pPr lvl="0"/>
            <a:r>
              <a:rPr lang="hi-IN" b="1" dirty="0"/>
              <a:t>निम्न स्क्रीन में vehicle रजिस्ट्रेशन id या vehicle नंबर्स को इंटर करे</a:t>
            </a:r>
            <a:r>
              <a:rPr lang="hi-IN" b="1" dirty="0" smtClean="0"/>
              <a:t>.</a:t>
            </a:r>
            <a:endParaRPr lang="en-US" b="1" dirty="0" smtClean="0"/>
          </a:p>
          <a:p>
            <a:pPr lvl="0"/>
            <a:endParaRPr lang="en-US" dirty="0"/>
          </a:p>
          <a:p>
            <a:pPr lvl="0"/>
            <a:r>
              <a:rPr lang="en-US" b="1" dirty="0"/>
              <a:t>Show Details</a:t>
            </a:r>
            <a:r>
              <a:rPr lang="hi-IN" b="1" dirty="0"/>
              <a:t> बटन पर क्लिक कर उस vehicl की डिटेल्स देख सकते है</a:t>
            </a:r>
            <a:r>
              <a:rPr lang="hi-IN" b="1" dirty="0" smtClean="0"/>
              <a:t>.</a:t>
            </a:r>
            <a:endParaRPr lang="en-US" b="1" dirty="0" smtClean="0"/>
          </a:p>
          <a:p>
            <a:pPr lvl="0"/>
            <a:endParaRPr lang="en-US" dirty="0"/>
          </a:p>
          <a:p>
            <a:pPr lvl="0"/>
            <a:r>
              <a:rPr lang="en-US" b="1" dirty="0"/>
              <a:t>Details show </a:t>
            </a:r>
            <a:r>
              <a:rPr lang="hi-IN" b="1" dirty="0"/>
              <a:t> होने के बाद यूजर नीचे दिये हुये </a:t>
            </a:r>
            <a:r>
              <a:rPr lang="en-US" b="1" dirty="0"/>
              <a:t>Return detail</a:t>
            </a:r>
            <a:r>
              <a:rPr lang="hi-IN" b="1" dirty="0"/>
              <a:t> फ़ील्ड्स </a:t>
            </a:r>
            <a:r>
              <a:rPr lang="en-US" b="1" dirty="0"/>
              <a:t>  </a:t>
            </a:r>
            <a:r>
              <a:rPr lang="hi-IN" b="1" dirty="0"/>
              <a:t>को इंटर कर </a:t>
            </a:r>
            <a:r>
              <a:rPr lang="en-US" b="1" dirty="0"/>
              <a:t>Calculate</a:t>
            </a:r>
            <a:r>
              <a:rPr lang="hi-IN" b="1" dirty="0"/>
              <a:t> </a:t>
            </a:r>
            <a:r>
              <a:rPr lang="en-US" b="1" dirty="0"/>
              <a:t> </a:t>
            </a:r>
            <a:r>
              <a:rPr lang="hi-IN" b="1" dirty="0"/>
              <a:t>बटन पर क्लिक करे </a:t>
            </a:r>
            <a:endParaRPr lang="en-US" b="1" dirty="0" smtClean="0"/>
          </a:p>
        </p:txBody>
      </p:sp>
      <p:sp>
        <p:nvSpPr>
          <p:cNvPr id="7" name="Right Arrow 6"/>
          <p:cNvSpPr/>
          <p:nvPr/>
        </p:nvSpPr>
        <p:spPr>
          <a:xfrm>
            <a:off x="4433456" y="2291660"/>
            <a:ext cx="919278" cy="6053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561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Vehicle Arrival Information - 2</a:t>
            </a:r>
            <a:endParaRPr lang="en-IN" dirty="0"/>
          </a:p>
        </p:txBody>
      </p:sp>
      <p:pic>
        <p:nvPicPr>
          <p:cNvPr id="7170" name="Picture 2" descr="D:\Election\PPT\TMS\TMS_FINAL\TMSUpdate\12V-ArrivalDetail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734" y="1509874"/>
            <a:ext cx="6705601" cy="433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61819" y="1924361"/>
            <a:ext cx="39716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/>
              <a:t> </a:t>
            </a:r>
            <a:r>
              <a:rPr lang="en-US" b="1" dirty="0">
                <a:solidFill>
                  <a:srgbClr val="00B050"/>
                </a:solidFill>
              </a:rPr>
              <a:t/>
            </a:r>
            <a:br>
              <a:rPr lang="en-US" b="1" dirty="0">
                <a:solidFill>
                  <a:srgbClr val="00B050"/>
                </a:solidFill>
              </a:rPr>
            </a:br>
            <a:r>
              <a:rPr lang="en-IN" b="1" dirty="0" smtClean="0">
                <a:solidFill>
                  <a:srgbClr val="00B050"/>
                </a:solidFill>
              </a:rPr>
              <a:t>Arrival Vehicle :</a:t>
            </a:r>
          </a:p>
          <a:p>
            <a:r>
              <a:rPr lang="en-IN" b="1" dirty="0" smtClean="0">
                <a:solidFill>
                  <a:srgbClr val="00B050"/>
                </a:solidFill>
              </a:rPr>
              <a:t>Functionalities covered in this part</a:t>
            </a:r>
          </a:p>
          <a:p>
            <a:pPr lvl="0"/>
            <a:endParaRPr lang="en-US" dirty="0"/>
          </a:p>
          <a:p>
            <a:pPr lvl="0"/>
            <a:r>
              <a:rPr lang="hi-IN" b="1" dirty="0"/>
              <a:t>जानकरी अपडेट हो जायेगी जिसका success मेसेज स्क्रीन पर show होगा </a:t>
            </a:r>
            <a:r>
              <a:rPr lang="hi-IN" b="1" dirty="0" smtClean="0"/>
              <a:t>|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4433456" y="2291660"/>
            <a:ext cx="919278" cy="6053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718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dirty="0"/>
              <a:t>वाहन मुक्ति आदेश</a:t>
            </a:r>
            <a:endParaRPr lang="en-IN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238" y="1409778"/>
            <a:ext cx="6395920" cy="4338213"/>
          </a:xfrm>
        </p:spPr>
      </p:pic>
      <p:sp>
        <p:nvSpPr>
          <p:cNvPr id="4" name="Rectangle 3"/>
          <p:cNvSpPr/>
          <p:nvPr/>
        </p:nvSpPr>
        <p:spPr>
          <a:xfrm>
            <a:off x="461820" y="1690688"/>
            <a:ext cx="397163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/>
              <a:t> </a:t>
            </a:r>
            <a:r>
              <a:rPr lang="en-US" b="1" dirty="0">
                <a:solidFill>
                  <a:srgbClr val="00B050"/>
                </a:solidFill>
              </a:rPr>
              <a:t/>
            </a:r>
            <a:br>
              <a:rPr lang="en-US" b="1" dirty="0">
                <a:solidFill>
                  <a:srgbClr val="00B050"/>
                </a:solidFill>
              </a:rPr>
            </a:br>
            <a:r>
              <a:rPr lang="hi-IN" b="1" dirty="0">
                <a:solidFill>
                  <a:srgbClr val="00B050"/>
                </a:solidFill>
              </a:rPr>
              <a:t>वाहन मुक्ति </a:t>
            </a:r>
            <a:r>
              <a:rPr lang="hi-IN" b="1" dirty="0" smtClean="0">
                <a:solidFill>
                  <a:srgbClr val="00B050"/>
                </a:solidFill>
              </a:rPr>
              <a:t>आदेश</a:t>
            </a:r>
            <a:r>
              <a:rPr lang="en-US" b="1" dirty="0" smtClean="0">
                <a:solidFill>
                  <a:srgbClr val="00B050"/>
                </a:solidFill>
              </a:rPr>
              <a:t> : </a:t>
            </a:r>
          </a:p>
          <a:p>
            <a:r>
              <a:rPr lang="en-IN" b="1" dirty="0" smtClean="0">
                <a:solidFill>
                  <a:srgbClr val="00B050"/>
                </a:solidFill>
              </a:rPr>
              <a:t>Functionalities covered in this part</a:t>
            </a:r>
          </a:p>
          <a:p>
            <a:endParaRPr lang="en-US" b="1" dirty="0" smtClean="0"/>
          </a:p>
          <a:p>
            <a:endParaRPr lang="en-US" b="1" dirty="0"/>
          </a:p>
          <a:p>
            <a:r>
              <a:rPr lang="hi-IN" b="1" dirty="0" smtClean="0"/>
              <a:t>निम्न </a:t>
            </a:r>
            <a:r>
              <a:rPr lang="hi-IN" b="1" dirty="0"/>
              <a:t>screen में प्रिंट बटन पर क्लिक </a:t>
            </a:r>
            <a:r>
              <a:rPr lang="hi-IN" b="1" dirty="0" smtClean="0"/>
              <a:t>कर</a:t>
            </a:r>
            <a:r>
              <a:rPr lang="en-US" b="1" dirty="0" smtClean="0"/>
              <a:t> </a:t>
            </a:r>
            <a:r>
              <a:rPr lang="hi-IN" b="1" dirty="0"/>
              <a:t>वाहन मुक्ति आदेश</a:t>
            </a:r>
            <a:r>
              <a:rPr lang="hi-IN" b="1" dirty="0" smtClean="0"/>
              <a:t> </a:t>
            </a:r>
            <a:r>
              <a:rPr lang="hi-IN" b="1" dirty="0"/>
              <a:t>की पावती प्रिंटआउट कर सकते है </a:t>
            </a:r>
            <a:endParaRPr lang="en-US" dirty="0"/>
          </a:p>
          <a:p>
            <a:pPr lvl="0"/>
            <a:endParaRPr lang="en-US" b="1" dirty="0" smtClean="0"/>
          </a:p>
        </p:txBody>
      </p:sp>
      <p:sp>
        <p:nvSpPr>
          <p:cNvPr id="6" name="Right Arrow 5"/>
          <p:cNvSpPr/>
          <p:nvPr/>
        </p:nvSpPr>
        <p:spPr>
          <a:xfrm>
            <a:off x="4433456" y="2291660"/>
            <a:ext cx="919278" cy="6053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958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Vehicle Payment</a:t>
            </a:r>
            <a:endParaRPr lang="en-IN" dirty="0"/>
          </a:p>
        </p:txBody>
      </p:sp>
      <p:pic>
        <p:nvPicPr>
          <p:cNvPr id="8194" name="Picture 2" descr="D:\Election\PPT\TMS\TMS_FINAL\TMSUpdate\13Payrecie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116" y="1421080"/>
            <a:ext cx="6358975" cy="448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4433456" y="2291660"/>
            <a:ext cx="919278" cy="6053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/>
          <p:cNvSpPr/>
          <p:nvPr/>
        </p:nvSpPr>
        <p:spPr>
          <a:xfrm>
            <a:off x="461820" y="1261164"/>
            <a:ext cx="397163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/>
              <a:t> </a:t>
            </a:r>
            <a:r>
              <a:rPr lang="en-US" b="1" dirty="0">
                <a:solidFill>
                  <a:srgbClr val="00B050"/>
                </a:solidFill>
              </a:rPr>
              <a:t/>
            </a:r>
            <a:br>
              <a:rPr lang="en-US" b="1" dirty="0">
                <a:solidFill>
                  <a:srgbClr val="00B050"/>
                </a:solidFill>
              </a:rPr>
            </a:br>
            <a:r>
              <a:rPr lang="en-US" b="1" dirty="0" smtClean="0">
                <a:solidFill>
                  <a:srgbClr val="00B050"/>
                </a:solidFill>
              </a:rPr>
              <a:t>Payment </a:t>
            </a:r>
            <a:r>
              <a:rPr lang="en-US" b="1" dirty="0">
                <a:solidFill>
                  <a:srgbClr val="00B050"/>
                </a:solidFill>
              </a:rPr>
              <a:t>Receipt </a:t>
            </a:r>
            <a:r>
              <a:rPr lang="en-US" b="1" dirty="0" smtClean="0">
                <a:solidFill>
                  <a:srgbClr val="00B050"/>
                </a:solidFill>
              </a:rPr>
              <a:t>: </a:t>
            </a:r>
          </a:p>
          <a:p>
            <a:r>
              <a:rPr lang="en-IN" b="1" dirty="0" smtClean="0">
                <a:solidFill>
                  <a:srgbClr val="00B050"/>
                </a:solidFill>
              </a:rPr>
              <a:t>Functionalities covered in this part</a:t>
            </a:r>
          </a:p>
          <a:p>
            <a:endParaRPr lang="en-US" b="1" dirty="0" smtClean="0"/>
          </a:p>
          <a:p>
            <a:pPr marL="342900" lvl="0" indent="-342900">
              <a:buFont typeface="+mj-lt"/>
              <a:buAutoNum type="arabicPeriod"/>
            </a:pPr>
            <a:r>
              <a:rPr lang="hi-IN" b="1" dirty="0" smtClean="0"/>
              <a:t>निम्न </a:t>
            </a:r>
            <a:r>
              <a:rPr lang="hi-IN" b="1" dirty="0"/>
              <a:t>स्क्रीन में vehicle रजिस्ट्रेशन id या vehicle नंबर्स को इंटर करे</a:t>
            </a:r>
            <a:r>
              <a:rPr lang="hi-IN" b="1" dirty="0" smtClean="0"/>
              <a:t>.</a:t>
            </a:r>
            <a:endParaRPr lang="en-US" b="1" dirty="0" smtClean="0"/>
          </a:p>
          <a:p>
            <a:pPr marL="342900" lvl="0" indent="-342900">
              <a:buFont typeface="+mj-lt"/>
              <a:buAutoNum type="arabicPeriod"/>
            </a:pPr>
            <a:r>
              <a:rPr lang="en-US" b="1" dirty="0" smtClean="0"/>
              <a:t>Show </a:t>
            </a:r>
            <a:r>
              <a:rPr lang="en-US" b="1" dirty="0"/>
              <a:t>Details</a:t>
            </a:r>
            <a:r>
              <a:rPr lang="hi-IN" b="1" dirty="0"/>
              <a:t> बटन पर क्लिक कर उस vehicl की डिटेल्स देख सकते है</a:t>
            </a:r>
            <a:r>
              <a:rPr lang="hi-IN" b="1" dirty="0" smtClean="0"/>
              <a:t>.</a:t>
            </a:r>
            <a:endParaRPr lang="en-US" b="1" dirty="0" smtClean="0"/>
          </a:p>
          <a:p>
            <a:pPr marL="342900" lvl="0" indent="-342900">
              <a:buFont typeface="+mj-lt"/>
              <a:buAutoNum type="arabicPeriod"/>
            </a:pPr>
            <a:r>
              <a:rPr lang="hi-IN" b="1" dirty="0" smtClean="0"/>
              <a:t>जानकरी </a:t>
            </a:r>
            <a:r>
              <a:rPr lang="hi-IN" b="1" dirty="0"/>
              <a:t>अपडेट करने के लिए  </a:t>
            </a:r>
            <a:r>
              <a:rPr lang="en-US" b="1" dirty="0"/>
              <a:t>Vehicle Charge (per/KM)</a:t>
            </a:r>
            <a:r>
              <a:rPr lang="hi-IN" b="1" dirty="0"/>
              <a:t> फील्ड को इंटर कर </a:t>
            </a:r>
            <a:r>
              <a:rPr lang="en-US" b="1" dirty="0"/>
              <a:t>Generate Bill   </a:t>
            </a:r>
            <a:r>
              <a:rPr lang="hi-IN" b="1" dirty="0"/>
              <a:t>बटन पर क्लिक करे.</a:t>
            </a:r>
            <a:endParaRPr lang="en-US" dirty="0"/>
          </a:p>
          <a:p>
            <a:pPr marL="342900" lvl="0" indent="-342900">
              <a:buFont typeface="+mj-lt"/>
              <a:buAutoNum type="arabicPeriod"/>
            </a:pPr>
            <a:r>
              <a:rPr lang="hi-IN" b="1" dirty="0"/>
              <a:t>जानकरी अपडेट होने पर  succes  मेसेज स्क्रीन पर show होगा स्क्रीन पर दिखाए देगा</a:t>
            </a:r>
            <a:r>
              <a:rPr lang="en-US" b="1" dirty="0"/>
              <a:t>, </a:t>
            </a:r>
            <a:r>
              <a:rPr lang="hi-IN" b="1" dirty="0"/>
              <a:t> साथ ही टोटल Amount कैलकुलेट होगा. वह स्क्रीन पर दिखाए देता है |</a:t>
            </a:r>
            <a:endParaRPr lang="en-US" dirty="0"/>
          </a:p>
          <a:p>
            <a:pPr lvl="0"/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358281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Payment Receipt </a:t>
            </a:r>
            <a:endParaRPr lang="en-US" dirty="0"/>
          </a:p>
        </p:txBody>
      </p:sp>
      <p:pic>
        <p:nvPicPr>
          <p:cNvPr id="9218" name="Picture 2" descr="D:\Election\PPT\TMS\TMS_FINAL\TMSUpdate\14Paydo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238" y="1261423"/>
            <a:ext cx="6322029" cy="4597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4433456" y="2291660"/>
            <a:ext cx="919278" cy="6053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/>
          <p:cNvSpPr/>
          <p:nvPr/>
        </p:nvSpPr>
        <p:spPr>
          <a:xfrm>
            <a:off x="461820" y="1611505"/>
            <a:ext cx="39716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/>
              <a:t> </a:t>
            </a:r>
            <a:r>
              <a:rPr lang="en-US" b="1" dirty="0">
                <a:solidFill>
                  <a:srgbClr val="00B050"/>
                </a:solidFill>
              </a:rPr>
              <a:t/>
            </a:r>
            <a:br>
              <a:rPr lang="en-US" b="1" dirty="0">
                <a:solidFill>
                  <a:srgbClr val="00B050"/>
                </a:solidFill>
              </a:rPr>
            </a:br>
            <a:r>
              <a:rPr lang="en-US" b="1" dirty="0" smtClean="0">
                <a:solidFill>
                  <a:srgbClr val="00B050"/>
                </a:solidFill>
              </a:rPr>
              <a:t>Payment </a:t>
            </a:r>
            <a:r>
              <a:rPr lang="en-US" b="1" dirty="0">
                <a:solidFill>
                  <a:srgbClr val="00B050"/>
                </a:solidFill>
              </a:rPr>
              <a:t>Receipt </a:t>
            </a:r>
            <a:r>
              <a:rPr lang="en-US" b="1" dirty="0" smtClean="0">
                <a:solidFill>
                  <a:srgbClr val="00B050"/>
                </a:solidFill>
              </a:rPr>
              <a:t>: </a:t>
            </a:r>
          </a:p>
          <a:p>
            <a:r>
              <a:rPr lang="en-IN" b="1" dirty="0" smtClean="0">
                <a:solidFill>
                  <a:srgbClr val="00B050"/>
                </a:solidFill>
              </a:rPr>
              <a:t>Functionalities covered in this part</a:t>
            </a:r>
          </a:p>
          <a:p>
            <a:endParaRPr lang="en-US" b="1" dirty="0" smtClean="0"/>
          </a:p>
          <a:p>
            <a:pPr marL="342900" lvl="0" indent="-342900">
              <a:buFont typeface="+mj-lt"/>
              <a:buAutoNum type="arabicPeriod"/>
            </a:pPr>
            <a:r>
              <a:rPr lang="hi-IN" b="1" dirty="0"/>
              <a:t>जानकरी अपडेट करने के लिए  </a:t>
            </a:r>
            <a:r>
              <a:rPr lang="en-US" b="1" dirty="0"/>
              <a:t>Vehicle Charge (per/KM)</a:t>
            </a:r>
            <a:r>
              <a:rPr lang="hi-IN" b="1" dirty="0"/>
              <a:t> फील्ड को इंटर कर </a:t>
            </a:r>
            <a:r>
              <a:rPr lang="en-US" b="1" dirty="0"/>
              <a:t>Generate Bill   </a:t>
            </a:r>
            <a:r>
              <a:rPr lang="hi-IN" b="1" dirty="0"/>
              <a:t>बटन पर क्लिक करे.</a:t>
            </a:r>
            <a:endParaRPr lang="en-US" dirty="0"/>
          </a:p>
          <a:p>
            <a:pPr marL="342900" lvl="0" indent="-342900">
              <a:buFont typeface="+mj-lt"/>
              <a:buAutoNum type="arabicPeriod"/>
            </a:pPr>
            <a:r>
              <a:rPr lang="hi-IN" b="1" dirty="0"/>
              <a:t>जानकरी अपडेट होने पर  succes  मेसेज स्क्रीन पर show होगा स्क्रीन पर दिखाए देगा</a:t>
            </a:r>
            <a:r>
              <a:rPr lang="en-US" b="1" dirty="0"/>
              <a:t>, </a:t>
            </a:r>
            <a:r>
              <a:rPr lang="hi-IN" b="1" dirty="0"/>
              <a:t> साथ ही टोटल Amount कैलकुलेट होगा. वह स्क्रीन पर दिखाए देता है |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05645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Create Route</a:t>
            </a:r>
            <a:endParaRPr lang="en-IN" dirty="0"/>
          </a:p>
        </p:txBody>
      </p:sp>
      <p:pic>
        <p:nvPicPr>
          <p:cNvPr id="10242" name="Picture 2" descr="D:\Election\PPT\TMS\TMS_FINAL\TMSUpdate\8Rou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989" y="1326078"/>
            <a:ext cx="6322029" cy="4398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4433456" y="2291660"/>
            <a:ext cx="919278" cy="6053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/>
          <p:cNvSpPr/>
          <p:nvPr/>
        </p:nvSpPr>
        <p:spPr>
          <a:xfrm>
            <a:off x="378693" y="1326078"/>
            <a:ext cx="397163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/>
              <a:t> </a:t>
            </a:r>
            <a:r>
              <a:rPr lang="en-US" b="1" dirty="0">
                <a:solidFill>
                  <a:srgbClr val="00B050"/>
                </a:solidFill>
              </a:rPr>
              <a:t/>
            </a:r>
            <a:br>
              <a:rPr lang="en-US" b="1" dirty="0">
                <a:solidFill>
                  <a:srgbClr val="00B050"/>
                </a:solidFill>
              </a:rPr>
            </a:br>
            <a:r>
              <a:rPr lang="en-US" b="1" dirty="0">
                <a:solidFill>
                  <a:srgbClr val="00B050"/>
                </a:solidFill>
              </a:rPr>
              <a:t>Create route </a:t>
            </a:r>
            <a:r>
              <a:rPr lang="en-US" b="1" dirty="0" smtClean="0">
                <a:solidFill>
                  <a:srgbClr val="00B050"/>
                </a:solidFill>
              </a:rPr>
              <a:t>:</a:t>
            </a:r>
          </a:p>
          <a:p>
            <a:r>
              <a:rPr lang="en-IN" b="1" dirty="0" smtClean="0">
                <a:solidFill>
                  <a:srgbClr val="00B050"/>
                </a:solidFill>
              </a:rPr>
              <a:t>Functionalities covered in this part</a:t>
            </a:r>
          </a:p>
          <a:p>
            <a:endParaRPr lang="en-US" b="1" dirty="0" smtClean="0"/>
          </a:p>
          <a:p>
            <a:pPr marL="342900" indent="-342900">
              <a:buFont typeface="+mj-lt"/>
              <a:buAutoNum type="arabicPeriod"/>
            </a:pPr>
            <a:r>
              <a:rPr lang="hi-IN" b="1" dirty="0" smtClean="0"/>
              <a:t>निम्न </a:t>
            </a:r>
            <a:r>
              <a:rPr lang="hi-IN" b="1" dirty="0"/>
              <a:t>स्क्रीन में</a:t>
            </a:r>
            <a:r>
              <a:rPr lang="en-US" b="1" dirty="0"/>
              <a:t> Vehicle route</a:t>
            </a:r>
            <a:r>
              <a:rPr lang="hi-IN" b="1" dirty="0"/>
              <a:t> बनाने  करने के लिए , निकाय का सिलेक्शन कर रूट नंबर , रूट गाइड का नाम और रूट गाइड का मोबाइल नंबर इंटर करने के बाद </a:t>
            </a:r>
            <a:r>
              <a:rPr lang="en-US" b="1" dirty="0"/>
              <a:t>Load polling station </a:t>
            </a:r>
            <a:r>
              <a:rPr lang="hi-IN" b="1" dirty="0"/>
              <a:t>बटन पर क्लिक करने पर निकाय अनुसार </a:t>
            </a:r>
            <a:r>
              <a:rPr lang="en-US" b="1" dirty="0"/>
              <a:t>polling station</a:t>
            </a:r>
            <a:r>
              <a:rPr lang="hi-IN" b="1" dirty="0"/>
              <a:t> निचे दिये गये अनुसार दिखाए देगे</a:t>
            </a:r>
            <a:r>
              <a:rPr lang="hi-IN" b="1" dirty="0" smtClean="0"/>
              <a:t>.</a:t>
            </a:r>
            <a:endParaRPr lang="en-US" b="1" dirty="0" smtClean="0"/>
          </a:p>
          <a:p>
            <a:pPr marL="342900" indent="-342900">
              <a:buFont typeface="+mj-lt"/>
              <a:buAutoNum type="arabicPeriod"/>
            </a:pPr>
            <a:endParaRPr lang="en-US" b="1" dirty="0" smtClean="0"/>
          </a:p>
          <a:p>
            <a:pPr marL="342900" lvl="0" indent="-342900">
              <a:buFont typeface="+mj-lt"/>
              <a:buAutoNum type="arabicPeriod"/>
            </a:pPr>
            <a:r>
              <a:rPr lang="hi-IN" b="1" dirty="0"/>
              <a:t> RO-लेवल पर बनाये गये रूट को </a:t>
            </a:r>
            <a:r>
              <a:rPr lang="en-US" b="1" dirty="0"/>
              <a:t>“ADD TO ROUTE” </a:t>
            </a:r>
            <a:r>
              <a:rPr lang="hi-IN" b="1" dirty="0"/>
              <a:t> बटन पर क्रम अनुसार क्लिक करे.</a:t>
            </a:r>
            <a:endParaRPr lang="en-US" dirty="0"/>
          </a:p>
          <a:p>
            <a:endParaRPr lang="en-US" dirty="0"/>
          </a:p>
          <a:p>
            <a:pPr lvl="0"/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396647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Assign Vehicle To Route</a:t>
            </a:r>
            <a:endParaRPr lang="en-IN" dirty="0"/>
          </a:p>
        </p:txBody>
      </p:sp>
      <p:pic>
        <p:nvPicPr>
          <p:cNvPr id="11266" name="Picture 2" descr="D:\Election\PPT\TMS\TMS_FINAL\TMSUpdate\9RouteAssig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5866" y="1391063"/>
            <a:ext cx="6340502" cy="456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Elbow Connector 7"/>
          <p:cNvCxnSpPr/>
          <p:nvPr/>
        </p:nvCxnSpPr>
        <p:spPr>
          <a:xfrm flipV="1">
            <a:off x="6622473" y="3556000"/>
            <a:ext cx="2004291" cy="1653311"/>
          </a:xfrm>
          <a:prstGeom prst="bentConnector3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" name="Right Arrow 8"/>
          <p:cNvSpPr/>
          <p:nvPr/>
        </p:nvSpPr>
        <p:spPr>
          <a:xfrm>
            <a:off x="4433456" y="2291660"/>
            <a:ext cx="919278" cy="6053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461820" y="2056686"/>
            <a:ext cx="39716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>
                <a:solidFill>
                  <a:srgbClr val="00B050"/>
                </a:solidFill>
              </a:rPr>
              <a:t> Assign Vehicle </a:t>
            </a:r>
            <a:r>
              <a:rPr lang="en-US" b="1" dirty="0" smtClean="0">
                <a:solidFill>
                  <a:srgbClr val="00B050"/>
                </a:solidFill>
              </a:rPr>
              <a:t>:</a:t>
            </a:r>
          </a:p>
          <a:p>
            <a:r>
              <a:rPr lang="en-IN" b="1" dirty="0" smtClean="0">
                <a:solidFill>
                  <a:srgbClr val="00B050"/>
                </a:solidFill>
              </a:rPr>
              <a:t>Functionalities covered in this part</a:t>
            </a:r>
          </a:p>
          <a:p>
            <a:pPr marL="342900" indent="-342900">
              <a:buFont typeface="+mj-lt"/>
              <a:buAutoNum type="arabicPeriod"/>
            </a:pPr>
            <a:endParaRPr lang="en-US" b="1" dirty="0" smtClean="0"/>
          </a:p>
          <a:p>
            <a:pPr marL="342900" lvl="0" indent="-342900">
              <a:buFont typeface="+mj-lt"/>
              <a:buAutoNum type="arabicPeriod"/>
            </a:pPr>
            <a:r>
              <a:rPr lang="hi-IN" b="1" dirty="0"/>
              <a:t>निम्न स्क्रीन में  dropdown लिस्ट से रूट नंबर और vehicle id को सेलेक्ट कर </a:t>
            </a:r>
            <a:r>
              <a:rPr lang="en-US" b="1" dirty="0" smtClean="0"/>
              <a:t>|</a:t>
            </a:r>
          </a:p>
          <a:p>
            <a:pPr marL="342900" lvl="0" indent="-342900">
              <a:buFont typeface="+mj-lt"/>
              <a:buAutoNum type="arabicPeriod"/>
            </a:pPr>
            <a:r>
              <a:rPr lang="hi-IN" b="1" dirty="0" smtClean="0"/>
              <a:t>addmapping  </a:t>
            </a:r>
            <a:r>
              <a:rPr lang="hi-IN" b="1" dirty="0"/>
              <a:t>बटन  पर क्लिक करने vehicle  map हो जाते है जो नीचे table में स्क्रीन अनुसार दिखाए देगे</a:t>
            </a:r>
            <a:endParaRPr lang="en-US" dirty="0"/>
          </a:p>
          <a:p>
            <a:pPr marL="342900" lvl="0" indent="-342900">
              <a:buFont typeface="+mj-lt"/>
              <a:buAutoNum type="arabicPeriod"/>
            </a:pPr>
            <a:r>
              <a:rPr lang="hi-IN" b="1" dirty="0"/>
              <a:t>यूजर maping डिलीट </a:t>
            </a:r>
            <a:r>
              <a:rPr lang="hi-IN" b="1" dirty="0" smtClean="0"/>
              <a:t> </a:t>
            </a:r>
            <a:r>
              <a:rPr lang="hi-IN" b="1" dirty="0"/>
              <a:t>कर सकता है</a:t>
            </a:r>
            <a:endParaRPr lang="en-US" dirty="0"/>
          </a:p>
          <a:p>
            <a:endParaRPr lang="en-US" dirty="0"/>
          </a:p>
          <a:p>
            <a:pPr lvl="0"/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0591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Search/Update Route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494" y="1571055"/>
            <a:ext cx="6358974" cy="4391696"/>
          </a:xfrm>
        </p:spPr>
      </p:pic>
      <p:sp>
        <p:nvSpPr>
          <p:cNvPr id="6" name="Right Arrow 5"/>
          <p:cNvSpPr/>
          <p:nvPr/>
        </p:nvSpPr>
        <p:spPr>
          <a:xfrm>
            <a:off x="4433456" y="2291660"/>
            <a:ext cx="919278" cy="6053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461820" y="2056686"/>
            <a:ext cx="397163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>
                <a:solidFill>
                  <a:srgbClr val="00B050"/>
                </a:solidFill>
              </a:rPr>
              <a:t> Assign Vehicle </a:t>
            </a:r>
            <a:r>
              <a:rPr lang="en-US" b="1" dirty="0" smtClean="0">
                <a:solidFill>
                  <a:srgbClr val="00B050"/>
                </a:solidFill>
              </a:rPr>
              <a:t>:</a:t>
            </a:r>
          </a:p>
          <a:p>
            <a:r>
              <a:rPr lang="en-IN" b="1" dirty="0" smtClean="0">
                <a:solidFill>
                  <a:srgbClr val="00B050"/>
                </a:solidFill>
              </a:rPr>
              <a:t>Functionalities covered in this part</a:t>
            </a:r>
          </a:p>
          <a:p>
            <a:pPr marL="342900" indent="-342900">
              <a:buFont typeface="+mj-lt"/>
              <a:buAutoNum type="arabicPeriod"/>
            </a:pPr>
            <a:endParaRPr lang="en-US" b="1" dirty="0" smtClean="0"/>
          </a:p>
          <a:p>
            <a:pPr marL="342900" lvl="0" indent="-342900">
              <a:buFont typeface="+mj-lt"/>
              <a:buAutoNum type="arabicPeriod"/>
            </a:pPr>
            <a:r>
              <a:rPr lang="hi-IN" b="1" dirty="0"/>
              <a:t>निम्न स्क्रीन में  dropdown लिस्ट से रूट नंबर और vehicle id को सेलेक्ट कर </a:t>
            </a:r>
            <a:r>
              <a:rPr lang="en-US" b="1" dirty="0" smtClean="0"/>
              <a:t>|</a:t>
            </a:r>
          </a:p>
          <a:p>
            <a:pPr marL="342900" lvl="0" indent="-342900">
              <a:buFont typeface="+mj-lt"/>
              <a:buAutoNum type="arabicPeriod"/>
            </a:pPr>
            <a:r>
              <a:rPr lang="hi-IN" b="1" dirty="0" smtClean="0"/>
              <a:t>यूजर </a:t>
            </a:r>
            <a:r>
              <a:rPr lang="hi-IN" b="1" dirty="0"/>
              <a:t>maping डिलीट </a:t>
            </a:r>
            <a:r>
              <a:rPr lang="hi-IN" b="1" dirty="0" smtClean="0"/>
              <a:t> </a:t>
            </a:r>
            <a:r>
              <a:rPr lang="hi-IN" b="1" dirty="0"/>
              <a:t>कर सकता है</a:t>
            </a:r>
            <a:endParaRPr lang="en-US" dirty="0"/>
          </a:p>
          <a:p>
            <a:endParaRPr lang="en-US" dirty="0"/>
          </a:p>
          <a:p>
            <a:pPr lvl="0"/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02670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816" y="-102405"/>
            <a:ext cx="10515600" cy="1325563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dirty="0"/>
              <a:t>Route chart (</a:t>
            </a:r>
            <a:r>
              <a:rPr lang="hi-IN" dirty="0"/>
              <a:t>पत्रक</a:t>
            </a:r>
            <a:r>
              <a:rPr lang="en-US" dirty="0"/>
              <a:t>)</a:t>
            </a:r>
            <a:endParaRPr lang="en-IN" dirty="0"/>
          </a:p>
        </p:txBody>
      </p:sp>
      <p:pic>
        <p:nvPicPr>
          <p:cNvPr id="12290" name="Picture 2" descr="D:\Election\PPT\TMS\TMS_FINAL\TMSUpdate\10RoutePatra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237" y="1223158"/>
            <a:ext cx="6395921" cy="484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4433456" y="2291660"/>
            <a:ext cx="919278" cy="6053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390568" y="1108546"/>
            <a:ext cx="418143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>
                <a:solidFill>
                  <a:srgbClr val="00B050"/>
                </a:solidFill>
              </a:rPr>
              <a:t> </a:t>
            </a:r>
            <a:r>
              <a:rPr lang="en-US" b="1" dirty="0">
                <a:solidFill>
                  <a:srgbClr val="00B050"/>
                </a:solidFill>
              </a:rPr>
              <a:t>Route chart (</a:t>
            </a:r>
            <a:r>
              <a:rPr lang="hi-IN" b="1" dirty="0">
                <a:solidFill>
                  <a:srgbClr val="00B050"/>
                </a:solidFill>
              </a:rPr>
              <a:t>पत्रक</a:t>
            </a:r>
            <a:r>
              <a:rPr lang="en-US" b="1" dirty="0" smtClean="0">
                <a:solidFill>
                  <a:srgbClr val="00B050"/>
                </a:solidFill>
              </a:rPr>
              <a:t>) :</a:t>
            </a:r>
          </a:p>
          <a:p>
            <a:r>
              <a:rPr lang="en-IN" b="1" dirty="0" smtClean="0">
                <a:solidFill>
                  <a:srgbClr val="00B050"/>
                </a:solidFill>
              </a:rPr>
              <a:t>Functionalities covered in this part</a:t>
            </a:r>
          </a:p>
          <a:p>
            <a:pPr marL="342900" indent="-342900">
              <a:buFont typeface="+mj-lt"/>
              <a:buAutoNum type="arabicPeriod"/>
            </a:pPr>
            <a:endParaRPr lang="en-US" b="1" dirty="0" smtClean="0"/>
          </a:p>
          <a:p>
            <a:pPr marL="342900" lvl="0" indent="-342900">
              <a:buFont typeface="+mj-lt"/>
              <a:buAutoNum type="arabicPeriod"/>
            </a:pPr>
            <a:r>
              <a:rPr lang="hi-IN" b="1" dirty="0"/>
              <a:t>निम्न स्क्रीन में  रूट नंबर को इंटर कर </a:t>
            </a:r>
            <a:r>
              <a:rPr lang="en-US" b="1" dirty="0"/>
              <a:t>search</a:t>
            </a:r>
            <a:r>
              <a:rPr lang="hi-IN" b="1" dirty="0"/>
              <a:t> बटन  पर क्लिक करने पर रूट नंबर से map किये गये vehicle के डिटेल्स को स्क्रीन दिखाए देगे</a:t>
            </a:r>
            <a:r>
              <a:rPr lang="hi-IN" b="1" dirty="0" smtClean="0"/>
              <a:t>.</a:t>
            </a:r>
            <a:endParaRPr lang="en-US" b="1" dirty="0" smtClean="0"/>
          </a:p>
          <a:p>
            <a:pPr marL="342900" lvl="0" indent="-342900">
              <a:buFont typeface="+mj-lt"/>
              <a:buAutoNum type="arabicPeriod"/>
            </a:pPr>
            <a:endParaRPr lang="en-US" dirty="0"/>
          </a:p>
          <a:p>
            <a:pPr marL="342900" lvl="0" indent="-342900">
              <a:buFont typeface="+mj-lt"/>
              <a:buAutoNum type="arabicPeriod"/>
            </a:pPr>
            <a:r>
              <a:rPr lang="hi-IN" b="1" dirty="0"/>
              <a:t>जिसमे रूट नंबर , vehicle नंबर , रूट गाइड नाम, रूट गाइड का मोबाइल नंबर दिखाए देगे</a:t>
            </a:r>
            <a:r>
              <a:rPr lang="hi-IN" b="1" dirty="0" smtClean="0"/>
              <a:t>.</a:t>
            </a:r>
            <a:r>
              <a:rPr lang="en-US" b="1" dirty="0"/>
              <a:t> </a:t>
            </a:r>
            <a:endParaRPr lang="en-US" b="1" dirty="0" smtClean="0"/>
          </a:p>
          <a:p>
            <a:pPr marL="342900" lvl="0" indent="-342900">
              <a:buFont typeface="+mj-lt"/>
              <a:buAutoNum type="arabicPeriod"/>
            </a:pPr>
            <a:endParaRPr lang="en-US" dirty="0"/>
          </a:p>
          <a:p>
            <a:pPr marL="342900" lvl="0" indent="-342900">
              <a:buFont typeface="+mj-lt"/>
              <a:buAutoNum type="arabicPeriod"/>
            </a:pPr>
            <a:r>
              <a:rPr lang="hi-IN" b="1" dirty="0"/>
              <a:t>और vehicle जिन-जिन polling stations से जायेगा वो क्रम अनुसार नीचे table में दिखाए देगे|</a:t>
            </a:r>
            <a:endParaRPr lang="en-US" dirty="0"/>
          </a:p>
          <a:p>
            <a:pPr marL="342900" lvl="0" indent="-342900">
              <a:buFont typeface="+mj-lt"/>
              <a:buAutoNum type="arabicPeriod"/>
            </a:pPr>
            <a:r>
              <a:rPr lang="hi-IN" b="1" dirty="0"/>
              <a:t>रूट पत्रक का प्रिंटआउट निकलेके लिये </a:t>
            </a:r>
            <a:r>
              <a:rPr lang="en-US" b="1" dirty="0"/>
              <a:t>print </a:t>
            </a:r>
            <a:r>
              <a:rPr lang="hi-IN" b="1" dirty="0"/>
              <a:t>बटन पर क्लिक करे.</a:t>
            </a:r>
            <a:endParaRPr lang="en-US" dirty="0"/>
          </a:p>
          <a:p>
            <a:pPr lvl="0"/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05002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1881" y="2688609"/>
            <a:ext cx="773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/>
              <a:t>Module – IEMS - Result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176232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561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Result</a:t>
            </a:r>
            <a:endParaRPr lang="en-IN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9066" y="1134528"/>
            <a:ext cx="9821333" cy="609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N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024461" y="880512"/>
            <a:ext cx="9821333" cy="609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1400" dirty="0" smtClean="0"/>
              <a:t>1.</a:t>
            </a:r>
            <a:r>
              <a:rPr lang="en-US" sz="1400" dirty="0" smtClean="0"/>
              <a:t>Urban/</a:t>
            </a:r>
            <a:r>
              <a:rPr lang="hi-IN" sz="1400" dirty="0" smtClean="0"/>
              <a:t>नगरीय निकाय</a:t>
            </a:r>
            <a:endParaRPr lang="en-IN" sz="1400" dirty="0"/>
          </a:p>
        </p:txBody>
      </p:sp>
      <p:pic>
        <p:nvPicPr>
          <p:cNvPr id="11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533" y="1744133"/>
            <a:ext cx="7525474" cy="4665133"/>
          </a:xfrm>
          <a:prstGeom prst="rect">
            <a:avLst/>
          </a:prstGeom>
        </p:spPr>
      </p:pic>
      <p:sp>
        <p:nvSpPr>
          <p:cNvPr id="12" name="Text Placeholder 3"/>
          <p:cNvSpPr txBox="1">
            <a:spLocks/>
          </p:cNvSpPr>
          <p:nvPr/>
        </p:nvSpPr>
        <p:spPr>
          <a:xfrm>
            <a:off x="357169" y="1888060"/>
            <a:ext cx="3579835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Path -&gt;Login-</a:t>
            </a:r>
            <a:r>
              <a:rPr lang="en-US" sz="1400" dirty="0"/>
              <a:t>&gt;</a:t>
            </a:r>
            <a:r>
              <a:rPr lang="hi-IN" sz="1400" dirty="0"/>
              <a:t> मतों की गणना,सारणीकरण और निर्वाचन परिणाम की </a:t>
            </a:r>
            <a:r>
              <a:rPr lang="hi-IN" sz="1400" dirty="0" smtClean="0"/>
              <a:t>घोषणा</a:t>
            </a:r>
            <a:r>
              <a:rPr lang="en-US" sz="1400" dirty="0" smtClean="0"/>
              <a:t>-&gt;</a:t>
            </a:r>
            <a:r>
              <a:rPr lang="hi-IN" sz="1400" dirty="0" smtClean="0"/>
              <a:t>मतों </a:t>
            </a:r>
            <a:r>
              <a:rPr lang="hi-IN" sz="1400" dirty="0"/>
              <a:t>की प्रविष्टि</a:t>
            </a:r>
            <a:endParaRPr lang="en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When you select the post it show the list of candidate with their votes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 click on “</a:t>
            </a:r>
            <a:r>
              <a:rPr lang="hi-IN" sz="1400" dirty="0" smtClean="0"/>
              <a:t>मतदान केन्द्रवार मतों की प्रविष्टि</a:t>
            </a:r>
            <a:r>
              <a:rPr lang="en-IN" sz="1400" dirty="0" smtClean="0"/>
              <a:t>”</a:t>
            </a:r>
            <a:r>
              <a:rPr lang="en-US" sz="1400" dirty="0"/>
              <a:t> </a:t>
            </a:r>
            <a:r>
              <a:rPr lang="en-US" sz="1400" dirty="0" smtClean="0"/>
              <a:t>to enter the votes</a:t>
            </a:r>
            <a:r>
              <a:rPr lang="hi-IN" sz="1400" dirty="0" smtClean="0"/>
              <a:t> </a:t>
            </a:r>
            <a:r>
              <a:rPr lang="en-US" sz="1400" dirty="0" smtClean="0"/>
              <a:t>polling station wise.</a:t>
            </a: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Click on “</a:t>
            </a:r>
            <a:r>
              <a:rPr lang="hi-IN" sz="1400" dirty="0" smtClean="0"/>
              <a:t>निर्वाचन कर्तव्य मतपत्रों (</a:t>
            </a:r>
            <a:r>
              <a:rPr lang="en-US" sz="1400" dirty="0" smtClean="0"/>
              <a:t>EDB</a:t>
            </a:r>
            <a:r>
              <a:rPr lang="hi-IN" sz="1400" dirty="0" smtClean="0"/>
              <a:t>)</a:t>
            </a:r>
            <a:r>
              <a:rPr lang="en-US" sz="1400" dirty="0" smtClean="0"/>
              <a:t> </a:t>
            </a:r>
            <a:r>
              <a:rPr lang="hi-IN" sz="1400" dirty="0" smtClean="0"/>
              <a:t>की गणना की प्रविष्टि</a:t>
            </a:r>
            <a:r>
              <a:rPr lang="en-US" sz="1400" dirty="0" smtClean="0"/>
              <a:t>”</a:t>
            </a:r>
            <a:r>
              <a:rPr lang="hi-IN" sz="1400" dirty="0" smtClean="0"/>
              <a:t> </a:t>
            </a:r>
            <a:r>
              <a:rPr lang="en-US" sz="1400" dirty="0" smtClean="0"/>
              <a:t>to enter </a:t>
            </a:r>
            <a:r>
              <a:rPr lang="en-US" sz="1400" dirty="0" err="1" smtClean="0"/>
              <a:t>edb</a:t>
            </a:r>
            <a:r>
              <a:rPr lang="en-US" sz="1400" dirty="0" smtClean="0"/>
              <a:t> votes.</a:t>
            </a:r>
            <a:endParaRPr lang="en-IN" sz="1400" dirty="0" smtClean="0"/>
          </a:p>
        </p:txBody>
      </p:sp>
    </p:spTree>
    <p:extLst>
      <p:ext uri="{BB962C8B-B14F-4D97-AF65-F5344CB8AC3E}">
        <p14:creationId xmlns:p14="http://schemas.microsoft.com/office/powerpoint/2010/main" val="19374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561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Result</a:t>
            </a:r>
            <a:endParaRPr lang="en-IN" dirty="0"/>
          </a:p>
        </p:txBody>
      </p:sp>
      <p:sp>
        <p:nvSpPr>
          <p:cNvPr id="10" name="Text Placeholder 3"/>
          <p:cNvSpPr txBox="1">
            <a:spLocks/>
          </p:cNvSpPr>
          <p:nvPr/>
        </p:nvSpPr>
        <p:spPr>
          <a:xfrm>
            <a:off x="187829" y="821218"/>
            <a:ext cx="3579835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IN" sz="1400" dirty="0" smtClean="0"/>
          </a:p>
          <a:p>
            <a:pPr marL="0" indent="0">
              <a:buNone/>
            </a:pPr>
            <a:endParaRPr lang="en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Path -&gt;Login-&gt;</a:t>
            </a:r>
            <a:r>
              <a:rPr lang="hi-IN" sz="1400" dirty="0"/>
              <a:t> मतों की गणना,सारणीकरण और निर्वाचन परिणाम की घोषणा</a:t>
            </a:r>
            <a:r>
              <a:rPr lang="en-US" sz="1400" dirty="0"/>
              <a:t>-&gt;</a:t>
            </a:r>
            <a:r>
              <a:rPr lang="hi-IN" sz="1400" dirty="0"/>
              <a:t>मतों की </a:t>
            </a:r>
            <a:r>
              <a:rPr lang="hi-IN" sz="1400" dirty="0" smtClean="0"/>
              <a:t>प्रविष्टि</a:t>
            </a:r>
            <a:r>
              <a:rPr lang="en-US" sz="1400" dirty="0" smtClean="0"/>
              <a:t> -&gt; </a:t>
            </a:r>
            <a:r>
              <a:rPr lang="hi-IN" sz="1400" dirty="0" smtClean="0"/>
              <a:t>मतदान केन्द्रवार मतों की प्रविष्टि</a:t>
            </a:r>
            <a:endParaRPr lang="en-IN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Select </a:t>
            </a:r>
            <a:r>
              <a:rPr lang="hi-IN" sz="1400" dirty="0" smtClean="0"/>
              <a:t> </a:t>
            </a:r>
            <a:r>
              <a:rPr lang="hi-IN" sz="1400" dirty="0"/>
              <a:t>वार्ड and  मतदानकेन्द्र</a:t>
            </a:r>
            <a:r>
              <a:rPr lang="en-IN" sz="1400" dirty="0" smtClean="0"/>
              <a:t>.</a:t>
            </a: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Click on “</a:t>
            </a:r>
            <a:r>
              <a:rPr lang="hi-IN" sz="1400" dirty="0" smtClean="0"/>
              <a:t>सबमिट करें</a:t>
            </a:r>
            <a:r>
              <a:rPr lang="en-US" sz="1400" dirty="0" smtClean="0"/>
              <a:t>” and enter votes to candidates also enter nota </a:t>
            </a:r>
            <a:r>
              <a:rPr lang="en-US" sz="1400" dirty="0" err="1" smtClean="0"/>
              <a:t>vote,underno</a:t>
            </a:r>
            <a:r>
              <a:rPr lang="en-US" sz="1400" dirty="0" smtClean="0"/>
              <a:t> votes, unfinished votes, tender votes.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After filling votes in each ward and matdankendr.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Click on “</a:t>
            </a:r>
            <a:r>
              <a:rPr lang="hi-IN" sz="1400" dirty="0" smtClean="0"/>
              <a:t>सुरक्षित करें</a:t>
            </a:r>
            <a:r>
              <a:rPr lang="en-US" sz="1400" dirty="0" smtClean="0"/>
              <a:t>”</a:t>
            </a: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Click on “</a:t>
            </a:r>
            <a:r>
              <a:rPr lang="hi-IN" sz="1400" dirty="0" smtClean="0"/>
              <a:t>निर्वाचन परिणाम की घोषणा</a:t>
            </a:r>
            <a:r>
              <a:rPr lang="en-US" sz="1400" dirty="0" smtClean="0"/>
              <a:t>”</a:t>
            </a:r>
            <a:r>
              <a:rPr lang="hi-IN" sz="1400" dirty="0" smtClean="0"/>
              <a:t>.and then</a:t>
            </a:r>
            <a:r>
              <a:rPr lang="en-US" sz="1400" dirty="0" smtClean="0"/>
              <a:t> click on “</a:t>
            </a:r>
            <a:r>
              <a:rPr lang="hi-IN" sz="1400" dirty="0" smtClean="0"/>
              <a:t>लॉक करें</a:t>
            </a:r>
            <a:r>
              <a:rPr lang="en-US" sz="1400" dirty="0" smtClean="0"/>
              <a:t>”</a:t>
            </a:r>
            <a:endParaRPr lang="hi-IN" sz="1400" dirty="0" smtClean="0"/>
          </a:p>
          <a:p>
            <a:pPr marL="0" indent="0">
              <a:buNone/>
            </a:pPr>
            <a:endParaRPr lang="en-IN" sz="1400" dirty="0" smtClean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799" y="990570"/>
            <a:ext cx="8271933" cy="4919163"/>
          </a:xfrm>
        </p:spPr>
      </p:pic>
    </p:spTree>
    <p:extLst>
      <p:ext uri="{BB962C8B-B14F-4D97-AF65-F5344CB8AC3E}">
        <p14:creationId xmlns:p14="http://schemas.microsoft.com/office/powerpoint/2010/main" val="321334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561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Result</a:t>
            </a:r>
            <a:endParaRPr lang="en-IN" dirty="0"/>
          </a:p>
        </p:txBody>
      </p:sp>
      <p:sp>
        <p:nvSpPr>
          <p:cNvPr id="10" name="Text Placeholder 3"/>
          <p:cNvSpPr txBox="1">
            <a:spLocks/>
          </p:cNvSpPr>
          <p:nvPr/>
        </p:nvSpPr>
        <p:spPr>
          <a:xfrm>
            <a:off x="187829" y="1151431"/>
            <a:ext cx="3579835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Path -&gt;Login-&gt;</a:t>
            </a:r>
            <a:r>
              <a:rPr lang="hi-IN" sz="1400" dirty="0"/>
              <a:t> मतों की गणना,सारणीकरण और निर्वाचन परिणाम की घोषणा</a:t>
            </a:r>
            <a:r>
              <a:rPr lang="en-US" sz="1400" dirty="0"/>
              <a:t>-&gt;</a:t>
            </a:r>
            <a:r>
              <a:rPr lang="hi-IN" sz="1400" dirty="0"/>
              <a:t>मतों की प्रविष्टि</a:t>
            </a:r>
            <a:endParaRPr lang="en-IN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After lock, </a:t>
            </a:r>
            <a:r>
              <a:rPr lang="en-US" sz="1400" dirty="0"/>
              <a:t>print all </a:t>
            </a:r>
            <a:r>
              <a:rPr lang="en-US" sz="1400" dirty="0" err="1" smtClean="0"/>
              <a:t>praroop</a:t>
            </a:r>
            <a:r>
              <a:rPr lang="en-US" sz="1400" dirty="0" smtClean="0"/>
              <a:t> </a:t>
            </a:r>
            <a:r>
              <a:rPr lang="en-US" sz="1400" dirty="0"/>
              <a:t>shown in dropdown box</a:t>
            </a:r>
            <a:r>
              <a:rPr lang="en-US" sz="1400" dirty="0" smtClean="0"/>
              <a:t>.</a:t>
            </a: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Select post “</a:t>
            </a:r>
            <a:r>
              <a:rPr lang="hi-IN" sz="1400" dirty="0" smtClean="0"/>
              <a:t>पद</a:t>
            </a:r>
            <a:r>
              <a:rPr lang="en-US" sz="1400" dirty="0" smtClean="0"/>
              <a:t>”</a:t>
            </a:r>
            <a:r>
              <a:rPr lang="hi-IN" sz="1400" dirty="0" smtClean="0"/>
              <a:t> </a:t>
            </a:r>
            <a:r>
              <a:rPr lang="en-US" sz="1400" dirty="0" smtClean="0"/>
              <a:t>then “</a:t>
            </a:r>
            <a:r>
              <a:rPr lang="hi-IN" sz="1400" dirty="0" smtClean="0"/>
              <a:t>प्ररूप का चयन करें</a:t>
            </a:r>
            <a:r>
              <a:rPr lang="en-US" sz="1400" dirty="0" smtClean="0"/>
              <a:t>”</a:t>
            </a:r>
            <a:endParaRPr lang="hi-IN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Click on “</a:t>
            </a:r>
            <a:r>
              <a:rPr lang="hi-IN" sz="1400" dirty="0" smtClean="0"/>
              <a:t>प्रिंट करें</a:t>
            </a:r>
            <a:r>
              <a:rPr lang="en-US" sz="1400" dirty="0" smtClean="0"/>
              <a:t>”</a:t>
            </a:r>
            <a:r>
              <a:rPr lang="hi-IN" sz="1400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hi-IN" sz="1400" dirty="0" smtClean="0"/>
          </a:p>
          <a:p>
            <a:pPr marL="0" indent="0">
              <a:buNone/>
            </a:pPr>
            <a:endParaRPr lang="en-IN" sz="1400" dirty="0" smtClean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464" y="1151431"/>
            <a:ext cx="8398936" cy="4752974"/>
          </a:xfrm>
        </p:spPr>
      </p:pic>
    </p:spTree>
    <p:extLst>
      <p:ext uri="{BB962C8B-B14F-4D97-AF65-F5344CB8AC3E}">
        <p14:creationId xmlns:p14="http://schemas.microsoft.com/office/powerpoint/2010/main" val="110395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561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Result</a:t>
            </a:r>
            <a:endParaRPr lang="en-IN" dirty="0"/>
          </a:p>
        </p:txBody>
      </p:sp>
      <p:sp>
        <p:nvSpPr>
          <p:cNvPr id="10" name="Text Placeholder 3"/>
          <p:cNvSpPr txBox="1">
            <a:spLocks/>
          </p:cNvSpPr>
          <p:nvPr/>
        </p:nvSpPr>
        <p:spPr>
          <a:xfrm>
            <a:off x="187829" y="1396974"/>
            <a:ext cx="3579835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Path -&gt;Login-&gt;</a:t>
            </a:r>
            <a:r>
              <a:rPr lang="hi-IN" sz="1400" dirty="0"/>
              <a:t> मतों की गणना,सारणीकरण और निर्वाचन परिणाम की घोषणा</a:t>
            </a:r>
            <a:r>
              <a:rPr lang="en-US" sz="1400" dirty="0"/>
              <a:t>-</a:t>
            </a:r>
            <a:r>
              <a:rPr lang="en-US" sz="1400" dirty="0" smtClean="0"/>
              <a:t>&gt;</a:t>
            </a:r>
            <a:r>
              <a:rPr lang="hi-IN" sz="1400" dirty="0" smtClean="0"/>
              <a:t>विजेता का प्रमाण पत्र अपलोड करें</a:t>
            </a:r>
            <a:endParaRPr lang="en-US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Select “</a:t>
            </a:r>
            <a:r>
              <a:rPr lang="hi-IN" sz="1400" dirty="0" smtClean="0"/>
              <a:t>पद का चयन करें</a:t>
            </a:r>
            <a:r>
              <a:rPr lang="en-US" sz="1400" dirty="0" smtClean="0"/>
              <a:t>”</a:t>
            </a:r>
            <a:r>
              <a:rPr lang="hi-IN" sz="14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Browse on </a:t>
            </a:r>
            <a:r>
              <a:rPr lang="hi-IN" sz="1400" dirty="0" smtClean="0"/>
              <a:t>“प्रमण पत्र अपलोड करें” and </a:t>
            </a:r>
            <a:r>
              <a:rPr lang="en-US" sz="1400" dirty="0" smtClean="0"/>
              <a:t>then select file and upload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Click on “upload / update ” button</a:t>
            </a:r>
            <a:r>
              <a:rPr lang="hi-IN" sz="1400" dirty="0" smtClean="0"/>
              <a:t> </a:t>
            </a:r>
            <a:r>
              <a:rPr lang="en-US" sz="1400" dirty="0" smtClean="0"/>
              <a:t>to upload the certificate</a:t>
            </a: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hi-IN" sz="1400" dirty="0" smtClean="0"/>
          </a:p>
          <a:p>
            <a:pPr marL="0" indent="0">
              <a:buNone/>
            </a:pPr>
            <a:endParaRPr lang="en-IN" sz="1400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533" y="1481667"/>
            <a:ext cx="8026400" cy="4969933"/>
          </a:xfrm>
        </p:spPr>
      </p:pic>
    </p:spTree>
    <p:extLst>
      <p:ext uri="{BB962C8B-B14F-4D97-AF65-F5344CB8AC3E}">
        <p14:creationId xmlns:p14="http://schemas.microsoft.com/office/powerpoint/2010/main" val="389234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561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Result</a:t>
            </a:r>
            <a:endParaRPr lang="en-IN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024461" y="880512"/>
            <a:ext cx="9821333" cy="609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1400" dirty="0" smtClean="0"/>
              <a:t>1.</a:t>
            </a:r>
            <a:r>
              <a:rPr lang="en-US" sz="1400" dirty="0" smtClean="0"/>
              <a:t>Panchayat/</a:t>
            </a:r>
            <a:r>
              <a:rPr lang="hi-IN" sz="1400" dirty="0" smtClean="0"/>
              <a:t>पंचायत</a:t>
            </a:r>
            <a:endParaRPr lang="en-IN" sz="1400" dirty="0"/>
          </a:p>
        </p:txBody>
      </p:sp>
      <p:sp>
        <p:nvSpPr>
          <p:cNvPr id="13" name="Text Placeholder 3"/>
          <p:cNvSpPr txBox="1">
            <a:spLocks/>
          </p:cNvSpPr>
          <p:nvPr/>
        </p:nvSpPr>
        <p:spPr>
          <a:xfrm>
            <a:off x="357169" y="1490111"/>
            <a:ext cx="3579835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Path -&gt;Login-</a:t>
            </a:r>
            <a:r>
              <a:rPr lang="en-US" sz="1400" dirty="0"/>
              <a:t>&gt;</a:t>
            </a:r>
            <a:r>
              <a:rPr lang="hi-IN" sz="1400" dirty="0"/>
              <a:t> मतों की गणना,सारणीकरण और निर्वाचन परिणाम की </a:t>
            </a:r>
            <a:r>
              <a:rPr lang="hi-IN" sz="1400" dirty="0" smtClean="0"/>
              <a:t>घोषणा</a:t>
            </a:r>
            <a:r>
              <a:rPr lang="en-US" sz="1400" dirty="0" smtClean="0"/>
              <a:t>-&gt;</a:t>
            </a:r>
            <a:r>
              <a:rPr lang="hi-IN" sz="1400" dirty="0" smtClean="0"/>
              <a:t>मतों </a:t>
            </a:r>
            <a:r>
              <a:rPr lang="hi-IN" sz="1400" dirty="0"/>
              <a:t>की प्रविष्टि</a:t>
            </a:r>
            <a:endParaRPr lang="en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When you select the post it show it will show another dropdown related to that post.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After selection the post it will show the list of candidates with their votes.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 click on “</a:t>
            </a:r>
            <a:r>
              <a:rPr lang="hi-IN" sz="1400" dirty="0" smtClean="0"/>
              <a:t>मतदान केन्द्रवार मतों की प्रविष्टि</a:t>
            </a:r>
            <a:r>
              <a:rPr lang="en-IN" sz="1400" dirty="0" smtClean="0"/>
              <a:t>”</a:t>
            </a:r>
            <a:r>
              <a:rPr lang="en-US" sz="1400" dirty="0"/>
              <a:t> </a:t>
            </a:r>
            <a:r>
              <a:rPr lang="en-US" sz="1400" dirty="0" smtClean="0"/>
              <a:t>to enter the votes</a:t>
            </a:r>
            <a:r>
              <a:rPr lang="hi-IN" sz="1400" dirty="0" smtClean="0"/>
              <a:t> </a:t>
            </a:r>
            <a:r>
              <a:rPr lang="en-US" sz="1400" dirty="0" smtClean="0"/>
              <a:t>polling station wise.</a:t>
            </a:r>
            <a:endParaRPr lang="hi-IN" sz="14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199" y="1303845"/>
            <a:ext cx="7679267" cy="4500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42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561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Result</a:t>
            </a:r>
            <a:endParaRPr lang="en-IN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024461" y="880512"/>
            <a:ext cx="9821333" cy="609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1400" dirty="0" smtClean="0"/>
              <a:t>2.</a:t>
            </a:r>
            <a:r>
              <a:rPr lang="en-US" sz="1400" dirty="0" smtClean="0"/>
              <a:t>Panchayat/</a:t>
            </a:r>
            <a:r>
              <a:rPr lang="hi-IN" sz="1400" dirty="0" smtClean="0"/>
              <a:t>पंचायत</a:t>
            </a:r>
            <a:endParaRPr lang="en-IN" sz="1400" dirty="0"/>
          </a:p>
        </p:txBody>
      </p:sp>
      <p:sp>
        <p:nvSpPr>
          <p:cNvPr id="10" name="Text Placeholder 3"/>
          <p:cNvSpPr txBox="1">
            <a:spLocks/>
          </p:cNvSpPr>
          <p:nvPr/>
        </p:nvSpPr>
        <p:spPr>
          <a:xfrm>
            <a:off x="357169" y="1591715"/>
            <a:ext cx="3579835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Path -&gt;Login-&gt;</a:t>
            </a:r>
            <a:r>
              <a:rPr lang="hi-IN" sz="1400" dirty="0"/>
              <a:t> मतों की गणना,सारणीकरण और निर्वाचन परिणाम की घोषणा</a:t>
            </a:r>
            <a:r>
              <a:rPr lang="en-US" sz="1400" dirty="0"/>
              <a:t>-&gt;</a:t>
            </a:r>
            <a:r>
              <a:rPr lang="hi-IN" sz="1400" dirty="0"/>
              <a:t>मतों की </a:t>
            </a:r>
            <a:r>
              <a:rPr lang="hi-IN" sz="1400" dirty="0" smtClean="0"/>
              <a:t>प्रविष्टि</a:t>
            </a:r>
            <a:r>
              <a:rPr lang="en-US" sz="1400" dirty="0" smtClean="0"/>
              <a:t> -&gt; </a:t>
            </a:r>
            <a:r>
              <a:rPr lang="hi-IN" sz="1400" dirty="0" smtClean="0"/>
              <a:t>मतदान केन्द्रवार मतों की प्रविष्टि</a:t>
            </a:r>
            <a:endParaRPr lang="en-IN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After </a:t>
            </a:r>
            <a:r>
              <a:rPr lang="en-IN" sz="1400" dirty="0"/>
              <a:t>click on </a:t>
            </a:r>
            <a:r>
              <a:rPr lang="en-IN" sz="1400" dirty="0" smtClean="0"/>
              <a:t>“</a:t>
            </a:r>
            <a:r>
              <a:rPr lang="hi-IN" sz="1400" dirty="0" smtClean="0"/>
              <a:t>मतदान केन्द्रवार मतों की प्रविष्टि</a:t>
            </a:r>
            <a:r>
              <a:rPr lang="en-IN" sz="1400" dirty="0" smtClean="0"/>
              <a:t>”.</a:t>
            </a: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Select “</a:t>
            </a:r>
            <a:r>
              <a:rPr lang="hi-IN" sz="1400" dirty="0" smtClean="0"/>
              <a:t>मतदान केन्द्र</a:t>
            </a:r>
            <a:r>
              <a:rPr lang="en-US" sz="1400" dirty="0" smtClean="0"/>
              <a:t>”</a:t>
            </a:r>
            <a:r>
              <a:rPr lang="hi-IN" sz="1400" dirty="0" smtClean="0"/>
              <a:t> </a:t>
            </a:r>
            <a:r>
              <a:rPr lang="en-US" sz="1400" dirty="0" smtClean="0"/>
              <a:t>from dropdown </a:t>
            </a:r>
            <a:r>
              <a:rPr lang="hi-IN" sz="1400" dirty="0" smtClean="0"/>
              <a:t>and </a:t>
            </a:r>
            <a:r>
              <a:rPr lang="en-US" sz="1400" dirty="0" smtClean="0"/>
              <a:t>click on “</a:t>
            </a:r>
            <a:r>
              <a:rPr lang="hi-IN" sz="1400" dirty="0" smtClean="0"/>
              <a:t>सबमिट करें</a:t>
            </a:r>
            <a:r>
              <a:rPr lang="en-US" sz="1400" dirty="0" smtClean="0"/>
              <a:t>”</a:t>
            </a: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Enter votes to candidate on each polling station.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Click on “</a:t>
            </a:r>
            <a:r>
              <a:rPr lang="hi-IN" sz="1400" dirty="0" smtClean="0"/>
              <a:t>सुरक्षित करें</a:t>
            </a:r>
            <a:r>
              <a:rPr lang="en-US" sz="1400" dirty="0" smtClean="0"/>
              <a:t>”</a:t>
            </a:r>
            <a:endParaRPr lang="hi-IN" sz="1400" dirty="0" smtClean="0"/>
          </a:p>
          <a:p>
            <a:pPr marL="0" indent="0">
              <a:buNone/>
            </a:pPr>
            <a:endParaRPr lang="en-IN" sz="1400" dirty="0" smtClean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600" y="1715555"/>
            <a:ext cx="7728512" cy="4351338"/>
          </a:xfrm>
        </p:spPr>
      </p:pic>
    </p:spTree>
    <p:extLst>
      <p:ext uri="{BB962C8B-B14F-4D97-AF65-F5344CB8AC3E}">
        <p14:creationId xmlns:p14="http://schemas.microsoft.com/office/powerpoint/2010/main" val="362389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561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Result</a:t>
            </a:r>
            <a:endParaRPr lang="en-IN" dirty="0"/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187829" y="1151431"/>
            <a:ext cx="3579835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Path -&gt;Login-&gt;</a:t>
            </a:r>
            <a:r>
              <a:rPr lang="hi-IN" sz="1400" dirty="0"/>
              <a:t> मतों की गणना,सारणीकरण और निर्वाचन परिणाम की घोषणा</a:t>
            </a:r>
            <a:r>
              <a:rPr lang="en-US" sz="1400" dirty="0"/>
              <a:t>-&gt;</a:t>
            </a:r>
            <a:r>
              <a:rPr lang="hi-IN" sz="1400" dirty="0"/>
              <a:t>मतों की प्रविष्टि</a:t>
            </a:r>
            <a:endParaRPr lang="en-IN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After </a:t>
            </a:r>
            <a:r>
              <a:rPr lang="en-US" sz="1400" dirty="0"/>
              <a:t>lock print all </a:t>
            </a:r>
            <a:r>
              <a:rPr lang="en-US" sz="1400" dirty="0" err="1"/>
              <a:t>prarup</a:t>
            </a:r>
            <a:r>
              <a:rPr lang="en-US" sz="1400" dirty="0"/>
              <a:t> shown in dropdown box</a:t>
            </a:r>
            <a:r>
              <a:rPr lang="en-US" sz="1400" dirty="0" smtClean="0"/>
              <a:t>.</a:t>
            </a: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Select post “</a:t>
            </a:r>
            <a:r>
              <a:rPr lang="hi-IN" sz="1400" dirty="0" smtClean="0"/>
              <a:t>पद</a:t>
            </a:r>
            <a:r>
              <a:rPr lang="en-US" sz="1400" dirty="0" smtClean="0"/>
              <a:t>”</a:t>
            </a:r>
            <a:r>
              <a:rPr lang="hi-IN" sz="1400" dirty="0" smtClean="0"/>
              <a:t> </a:t>
            </a:r>
            <a:r>
              <a:rPr lang="en-US" sz="1400" dirty="0" smtClean="0"/>
              <a:t>then “</a:t>
            </a:r>
            <a:r>
              <a:rPr lang="hi-IN" sz="1400" dirty="0" smtClean="0"/>
              <a:t>प्ररूप का चयन करें</a:t>
            </a:r>
            <a:r>
              <a:rPr lang="en-US" sz="1400" dirty="0" smtClean="0"/>
              <a:t>”</a:t>
            </a:r>
            <a:endParaRPr lang="hi-IN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Click on “</a:t>
            </a:r>
            <a:r>
              <a:rPr lang="hi-IN" sz="1400" dirty="0" smtClean="0"/>
              <a:t>प्रिंट करें</a:t>
            </a:r>
            <a:r>
              <a:rPr lang="en-US" sz="1400" dirty="0" smtClean="0"/>
              <a:t>”</a:t>
            </a:r>
            <a:r>
              <a:rPr lang="hi-IN" sz="1400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hi-IN" sz="1400" dirty="0" smtClean="0"/>
          </a:p>
          <a:p>
            <a:pPr marL="0" indent="0">
              <a:buNone/>
            </a:pPr>
            <a:endParaRPr lang="en-IN" sz="1400" dirty="0" smtClean="0"/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745" y="1427691"/>
            <a:ext cx="7735712" cy="508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56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561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Result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811" y="1461559"/>
            <a:ext cx="7735712" cy="4778374"/>
          </a:xfrm>
        </p:spPr>
      </p:pic>
      <p:sp>
        <p:nvSpPr>
          <p:cNvPr id="5" name="Text Placeholder 3"/>
          <p:cNvSpPr txBox="1">
            <a:spLocks/>
          </p:cNvSpPr>
          <p:nvPr/>
        </p:nvSpPr>
        <p:spPr>
          <a:xfrm>
            <a:off x="187829" y="1396974"/>
            <a:ext cx="3579835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Path -&gt;Login-&gt;</a:t>
            </a:r>
            <a:r>
              <a:rPr lang="hi-IN" sz="1400" dirty="0"/>
              <a:t> मतों की गणना,सारणीकरण और निर्वाचन परिणाम की घोषणा</a:t>
            </a:r>
            <a:r>
              <a:rPr lang="en-US" sz="1400" dirty="0"/>
              <a:t>-</a:t>
            </a:r>
            <a:r>
              <a:rPr lang="en-US" sz="1400" dirty="0" smtClean="0"/>
              <a:t>&gt;</a:t>
            </a:r>
            <a:r>
              <a:rPr lang="hi-IN" sz="1400" dirty="0" smtClean="0"/>
              <a:t>विजेता का प्रमाण पत्र अपलोड करें</a:t>
            </a:r>
            <a:endParaRPr lang="en-US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Select “</a:t>
            </a:r>
            <a:r>
              <a:rPr lang="hi-IN" sz="1400" dirty="0" smtClean="0"/>
              <a:t>पद का चयन करें</a:t>
            </a:r>
            <a:r>
              <a:rPr lang="en-US" sz="1400" dirty="0" smtClean="0"/>
              <a:t>”</a:t>
            </a:r>
            <a:r>
              <a:rPr lang="hi-IN" sz="14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Browse on </a:t>
            </a:r>
            <a:r>
              <a:rPr lang="hi-IN" sz="1400" dirty="0" smtClean="0"/>
              <a:t>“प्रमण पत्र अपलोड करें” and </a:t>
            </a:r>
            <a:r>
              <a:rPr lang="en-US" sz="1400" dirty="0" smtClean="0"/>
              <a:t>then select file and upload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Click on “upload / update ” button</a:t>
            </a:r>
            <a:r>
              <a:rPr lang="hi-IN" sz="1400" dirty="0" smtClean="0"/>
              <a:t> </a:t>
            </a:r>
            <a:r>
              <a:rPr lang="en-US" sz="1400" dirty="0" smtClean="0"/>
              <a:t>to upload the certificate</a:t>
            </a: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hi-IN" sz="1400" dirty="0" smtClean="0"/>
          </a:p>
          <a:p>
            <a:pPr marL="0" indent="0">
              <a:buNone/>
            </a:pPr>
            <a:endParaRPr lang="en-IN" sz="1400" dirty="0" smtClean="0"/>
          </a:p>
        </p:txBody>
      </p:sp>
    </p:spTree>
    <p:extLst>
      <p:ext uri="{BB962C8B-B14F-4D97-AF65-F5344CB8AC3E}">
        <p14:creationId xmlns:p14="http://schemas.microsoft.com/office/powerpoint/2010/main" val="10714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1881" y="2688609"/>
            <a:ext cx="773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/>
              <a:t>Module – EVM Tracking and Management System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232052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Box 1"/>
          <p:cNvSpPr txBox="1">
            <a:spLocks noChangeArrowheads="1"/>
          </p:cNvSpPr>
          <p:nvPr/>
        </p:nvSpPr>
        <p:spPr bwMode="auto">
          <a:xfrm>
            <a:off x="2476500" y="311150"/>
            <a:ext cx="77390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IN" sz="2400" b="1"/>
              <a:t>Module – EVM Tracking and Management System</a:t>
            </a:r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638" y="781050"/>
            <a:ext cx="7353300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5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N" b="1" smtClean="0"/>
              <a:t>EVM-Home Page</a:t>
            </a:r>
            <a:endParaRPr lang="en-IN" smtClean="0"/>
          </a:p>
        </p:txBody>
      </p:sp>
      <p:sp>
        <p:nvSpPr>
          <p:cNvPr id="39939" name="Text Placeholder 3"/>
          <p:cNvSpPr txBox="1">
            <a:spLocks/>
          </p:cNvSpPr>
          <p:nvPr/>
        </p:nvSpPr>
        <p:spPr bwMode="auto">
          <a:xfrm>
            <a:off x="438150" y="1755775"/>
            <a:ext cx="3402013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Tx/>
              <a:buNone/>
            </a:pPr>
            <a:endParaRPr lang="en-US" sz="1600" i="1"/>
          </a:p>
        </p:txBody>
      </p:sp>
      <p:pic>
        <p:nvPicPr>
          <p:cNvPr id="3994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8538" y="1651000"/>
            <a:ext cx="6062662" cy="4243388"/>
          </a:xfrm>
        </p:spPr>
      </p:pic>
    </p:spTree>
    <p:extLst>
      <p:ext uri="{BB962C8B-B14F-4D97-AF65-F5344CB8AC3E}">
        <p14:creationId xmlns:p14="http://schemas.microsoft.com/office/powerpoint/2010/main" val="357677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N" b="1" smtClean="0"/>
              <a:t>EVM-Masters Entry</a:t>
            </a:r>
            <a:endParaRPr lang="en-IN" smtClean="0"/>
          </a:p>
        </p:txBody>
      </p:sp>
      <p:sp>
        <p:nvSpPr>
          <p:cNvPr id="40963" name="Text Placeholder 3"/>
          <p:cNvSpPr txBox="1">
            <a:spLocks/>
          </p:cNvSpPr>
          <p:nvPr/>
        </p:nvSpPr>
        <p:spPr bwMode="auto">
          <a:xfrm>
            <a:off x="438150" y="1755775"/>
            <a:ext cx="3402013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1600"/>
              <a:t>Update masters of polling station</a:t>
            </a:r>
            <a:endParaRPr lang="en-US" sz="1600" i="1"/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sz="1600" i="1"/>
          </a:p>
        </p:txBody>
      </p:sp>
      <p:pic>
        <p:nvPicPr>
          <p:cNvPr id="4096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65650" y="1763713"/>
            <a:ext cx="6989763" cy="4398962"/>
          </a:xfrm>
        </p:spPr>
      </p:pic>
    </p:spTree>
    <p:extLst>
      <p:ext uri="{BB962C8B-B14F-4D97-AF65-F5344CB8AC3E}">
        <p14:creationId xmlns:p14="http://schemas.microsoft.com/office/powerpoint/2010/main" val="309126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N" b="1" smtClean="0"/>
              <a:t>EVM-FLC Entry</a:t>
            </a:r>
            <a:endParaRPr lang="en-IN" smtClean="0"/>
          </a:p>
        </p:txBody>
      </p:sp>
      <p:sp>
        <p:nvSpPr>
          <p:cNvPr id="41987" name="Text Placeholder 3"/>
          <p:cNvSpPr txBox="1">
            <a:spLocks/>
          </p:cNvSpPr>
          <p:nvPr/>
        </p:nvSpPr>
        <p:spPr bwMode="auto">
          <a:xfrm>
            <a:off x="438150" y="1755775"/>
            <a:ext cx="3402013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1600"/>
              <a:t>In FLC select the machine (CU/BU) which are going to be used in flc</a:t>
            </a:r>
            <a:endParaRPr lang="en-US" sz="1600" i="1"/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sz="1600" i="1"/>
          </a:p>
        </p:txBody>
      </p:sp>
      <p:pic>
        <p:nvPicPr>
          <p:cNvPr id="4198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6717" y="1241946"/>
            <a:ext cx="6837528" cy="4920729"/>
          </a:xfrm>
        </p:spPr>
      </p:pic>
    </p:spTree>
    <p:extLst>
      <p:ext uri="{BB962C8B-B14F-4D97-AF65-F5344CB8AC3E}">
        <p14:creationId xmlns:p14="http://schemas.microsoft.com/office/powerpoint/2010/main" val="315050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N" b="1" smtClean="0"/>
              <a:t>EVM-DEO Randomization</a:t>
            </a:r>
            <a:endParaRPr lang="en-IN" smtClean="0"/>
          </a:p>
        </p:txBody>
      </p:sp>
      <p:sp>
        <p:nvSpPr>
          <p:cNvPr id="43011" name="Text Placeholder 3"/>
          <p:cNvSpPr txBox="1">
            <a:spLocks/>
          </p:cNvSpPr>
          <p:nvPr/>
        </p:nvSpPr>
        <p:spPr bwMode="auto">
          <a:xfrm>
            <a:off x="438150" y="1755775"/>
            <a:ext cx="3402013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1600"/>
              <a:t>Select required link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1600" i="1"/>
              <a:t>Enter Deo level randomization password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sz="1600" i="1"/>
          </a:p>
        </p:txBody>
      </p:sp>
      <p:pic>
        <p:nvPicPr>
          <p:cNvPr id="4301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24300" y="1308100"/>
            <a:ext cx="7315200" cy="4924425"/>
          </a:xfrm>
        </p:spPr>
      </p:pic>
    </p:spTree>
    <p:extLst>
      <p:ext uri="{BB962C8B-B14F-4D97-AF65-F5344CB8AC3E}">
        <p14:creationId xmlns:p14="http://schemas.microsoft.com/office/powerpoint/2010/main" val="166439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N" b="1" smtClean="0"/>
              <a:t>EVM-DEO Randomization Report</a:t>
            </a:r>
            <a:endParaRPr lang="en-IN" smtClean="0"/>
          </a:p>
        </p:txBody>
      </p:sp>
      <p:sp>
        <p:nvSpPr>
          <p:cNvPr id="44035" name="Text Placeholder 3"/>
          <p:cNvSpPr txBox="1">
            <a:spLocks/>
          </p:cNvSpPr>
          <p:nvPr/>
        </p:nvSpPr>
        <p:spPr bwMode="auto">
          <a:xfrm>
            <a:off x="438150" y="1755775"/>
            <a:ext cx="3402013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1600"/>
              <a:t>Select required link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1600" i="1"/>
              <a:t>Enter Deo level randomization password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1600" i="1"/>
              <a:t>You can do randomization up to final lock of data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sz="1600" i="1"/>
          </a:p>
        </p:txBody>
      </p:sp>
      <p:pic>
        <p:nvPicPr>
          <p:cNvPr id="4403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52963" y="1327150"/>
            <a:ext cx="5857875" cy="4886325"/>
          </a:xfrm>
        </p:spPr>
      </p:pic>
    </p:spTree>
    <p:extLst>
      <p:ext uri="{BB962C8B-B14F-4D97-AF65-F5344CB8AC3E}">
        <p14:creationId xmlns:p14="http://schemas.microsoft.com/office/powerpoint/2010/main" val="66030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N" b="1" smtClean="0"/>
              <a:t>EVM-RO Randomization</a:t>
            </a:r>
            <a:endParaRPr lang="en-IN" smtClean="0"/>
          </a:p>
        </p:txBody>
      </p:sp>
      <p:sp>
        <p:nvSpPr>
          <p:cNvPr id="45059" name="Text Placeholder 3"/>
          <p:cNvSpPr txBox="1">
            <a:spLocks/>
          </p:cNvSpPr>
          <p:nvPr/>
        </p:nvSpPr>
        <p:spPr bwMode="auto">
          <a:xfrm>
            <a:off x="438150" y="1755775"/>
            <a:ext cx="3402013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1600"/>
              <a:t>Select required link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1600" i="1"/>
              <a:t>Enter RO level randomization password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sz="1600" i="1"/>
          </a:p>
        </p:txBody>
      </p:sp>
      <p:pic>
        <p:nvPicPr>
          <p:cNvPr id="4506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29063" y="1441450"/>
            <a:ext cx="7305675" cy="4657725"/>
          </a:xfrm>
        </p:spPr>
      </p:pic>
    </p:spTree>
    <p:extLst>
      <p:ext uri="{BB962C8B-B14F-4D97-AF65-F5344CB8AC3E}">
        <p14:creationId xmlns:p14="http://schemas.microsoft.com/office/powerpoint/2010/main" val="399975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N" b="1" smtClean="0"/>
              <a:t>EVM-DEO Randomization Report</a:t>
            </a:r>
            <a:endParaRPr lang="en-IN" smtClean="0"/>
          </a:p>
        </p:txBody>
      </p:sp>
      <p:sp>
        <p:nvSpPr>
          <p:cNvPr id="46083" name="Text Placeholder 3"/>
          <p:cNvSpPr txBox="1">
            <a:spLocks/>
          </p:cNvSpPr>
          <p:nvPr/>
        </p:nvSpPr>
        <p:spPr bwMode="auto">
          <a:xfrm>
            <a:off x="438150" y="1755775"/>
            <a:ext cx="3402013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1600"/>
              <a:t>Select required link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1600" i="1"/>
              <a:t>Enter RO level randomization password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1600" i="1"/>
              <a:t>You can do randomization up to final lock of data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sz="1600" i="1"/>
          </a:p>
        </p:txBody>
      </p:sp>
      <p:pic>
        <p:nvPicPr>
          <p:cNvPr id="4608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52963" y="1698625"/>
            <a:ext cx="5857875" cy="4143375"/>
          </a:xfrm>
        </p:spPr>
      </p:pic>
    </p:spTree>
    <p:extLst>
      <p:ext uri="{BB962C8B-B14F-4D97-AF65-F5344CB8AC3E}">
        <p14:creationId xmlns:p14="http://schemas.microsoft.com/office/powerpoint/2010/main" val="123386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1881" y="2688609"/>
            <a:ext cx="773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/>
              <a:t>Module – Material Management System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298369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Login Page</a:t>
            </a:r>
            <a:endParaRPr lang="en-IN" dirty="0"/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428308" y="1572768"/>
            <a:ext cx="3932237" cy="3811588"/>
          </a:xfrm>
          <a:prstGeom prst="rect">
            <a:avLst/>
          </a:prstGeom>
        </p:spPr>
        <p:txBody>
          <a:bodyPr/>
          <a:lstStyle/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Go to Home page of website then click on login option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defRPr/>
            </a:pPr>
            <a:r>
              <a:rPr lang="en-IN" sz="1600" dirty="0" smtClean="0"/>
              <a:t>      Website  &gt; login Option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Login screen is available from where district can login with their user id and password.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After successful login home Page screen is available 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Click on Material Management link.</a:t>
            </a:r>
            <a:endParaRPr lang="en-IN" sz="16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91050" y="1115568"/>
            <a:ext cx="6665913" cy="497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1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Dashboard </a:t>
            </a:r>
            <a:endParaRPr lang="en-IN" dirty="0"/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428308" y="1572768"/>
            <a:ext cx="3932237" cy="3811588"/>
          </a:xfrm>
          <a:prstGeom prst="rect">
            <a:avLst/>
          </a:prstGeom>
        </p:spPr>
        <p:txBody>
          <a:bodyPr/>
          <a:lstStyle/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Click on Material Management link.</a:t>
            </a:r>
            <a:endParaRPr lang="en-IN" sz="1600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91050" y="1280160"/>
            <a:ext cx="6665913" cy="47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8908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Home Page</a:t>
            </a:r>
            <a:endParaRPr lang="en-IN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90288" y="1322704"/>
            <a:ext cx="6665976" cy="5068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Placeholder 3"/>
          <p:cNvSpPr txBox="1">
            <a:spLocks/>
          </p:cNvSpPr>
          <p:nvPr/>
        </p:nvSpPr>
        <p:spPr>
          <a:xfrm>
            <a:off x="428308" y="1572768"/>
            <a:ext cx="3932237" cy="3811588"/>
          </a:xfrm>
          <a:prstGeom prst="rect">
            <a:avLst/>
          </a:prstGeom>
        </p:spPr>
        <p:txBody>
          <a:bodyPr/>
          <a:lstStyle/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User manual is available on home page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Link to create district demand, District level purchased material and physical verification entry are available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Reports links are available</a:t>
            </a:r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197311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District </a:t>
            </a:r>
            <a:r>
              <a:rPr lang="hi-IN" dirty="0" smtClean="0"/>
              <a:t> </a:t>
            </a:r>
            <a:r>
              <a:rPr lang="en-IN" dirty="0" smtClean="0"/>
              <a:t>Demand </a:t>
            </a:r>
            <a:endParaRPr lang="en-IN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77640" y="1609344"/>
            <a:ext cx="7970464" cy="462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3"/>
          <p:cNvSpPr txBox="1">
            <a:spLocks/>
          </p:cNvSpPr>
          <p:nvPr/>
        </p:nvSpPr>
        <p:spPr>
          <a:xfrm>
            <a:off x="428309" y="1572768"/>
            <a:ext cx="3512755" cy="3811588"/>
          </a:xfrm>
          <a:prstGeom prst="rect">
            <a:avLst/>
          </a:prstGeo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Click on link “</a:t>
            </a:r>
            <a:r>
              <a:rPr lang="hi-IN" sz="1600" dirty="0" smtClean="0"/>
              <a:t>जिले द्वारा आयोग से सामग्री प्रदाय की मांग </a:t>
            </a:r>
            <a:r>
              <a:rPr lang="en-US" sz="1600" dirty="0" smtClean="0"/>
              <a:t> </a:t>
            </a:r>
            <a:r>
              <a:rPr lang="hi-IN" sz="1600" dirty="0" smtClean="0"/>
              <a:t>(</a:t>
            </a:r>
            <a:r>
              <a:rPr lang="en-IN" sz="1600" dirty="0" smtClean="0"/>
              <a:t>step 1)”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In the demand entry page, select </a:t>
            </a:r>
            <a:r>
              <a:rPr lang="hi-IN" sz="1600" dirty="0" smtClean="0"/>
              <a:t>“सामग्री का प्रयोजन”</a:t>
            </a:r>
            <a:r>
              <a:rPr lang="en-IN" sz="1600" dirty="0" smtClean="0"/>
              <a:t>, </a:t>
            </a:r>
            <a:r>
              <a:rPr lang="hi-IN" sz="1600" dirty="0" smtClean="0"/>
              <a:t>and “</a:t>
            </a:r>
            <a:r>
              <a:rPr lang="en-US" sz="1600" dirty="0" smtClean="0"/>
              <a:t> </a:t>
            </a:r>
            <a:r>
              <a:rPr lang="hi-IN" sz="1600" dirty="0" smtClean="0"/>
              <a:t>सामग्री की श्रेणी ”</a:t>
            </a:r>
            <a:endParaRPr lang="en-IN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Enter demand details for all heads/sub heads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Enter initial stock quantity in “</a:t>
            </a:r>
            <a:r>
              <a:rPr lang="hi-IN" sz="1600" dirty="0" smtClean="0"/>
              <a:t>जिलें मैं उपलब्ध मात्रा”</a:t>
            </a:r>
            <a:r>
              <a:rPr lang="en-IN" sz="1600" dirty="0" smtClean="0"/>
              <a:t> for selected items</a:t>
            </a:r>
            <a:r>
              <a:rPr lang="hi-IN" sz="1600" dirty="0" smtClean="0"/>
              <a:t>.</a:t>
            </a:r>
            <a:r>
              <a:rPr lang="en-IN" sz="1600" dirty="0" smtClean="0"/>
              <a:t> It is required to be entered  once only first time. Once entered</a:t>
            </a:r>
            <a:r>
              <a:rPr lang="hi-IN" sz="1600" dirty="0" smtClean="0"/>
              <a:t> </a:t>
            </a:r>
            <a:r>
              <a:rPr lang="en-IN" sz="1600" dirty="0" smtClean="0"/>
              <a:t>it will not be allowed to be updated in future.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Submit the</a:t>
            </a:r>
            <a:r>
              <a:rPr lang="hi-IN" sz="1600" dirty="0" smtClean="0"/>
              <a:t> </a:t>
            </a:r>
            <a:r>
              <a:rPr lang="en-US" sz="1600" dirty="0" smtClean="0"/>
              <a:t>demand</a:t>
            </a:r>
            <a:r>
              <a:rPr lang="en-IN" sz="1600" dirty="0" smtClean="0"/>
              <a:t> request-</a:t>
            </a:r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84898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District level Distribution </a:t>
            </a:r>
            <a:endParaRPr lang="en-IN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428309" y="1572768"/>
            <a:ext cx="3512755" cy="3811588"/>
          </a:xfrm>
          <a:prstGeom prst="rect">
            <a:avLst/>
          </a:prstGeo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Click on link “ </a:t>
            </a:r>
            <a:r>
              <a:rPr lang="hi-IN" sz="1600" dirty="0" smtClean="0"/>
              <a:t>जिले मे विभिन्न कार्यालयों को निर्वाचन सामग्री का</a:t>
            </a:r>
            <a:r>
              <a:rPr lang="en-US" sz="1600" dirty="0" smtClean="0"/>
              <a:t> </a:t>
            </a:r>
            <a:r>
              <a:rPr lang="hi-IN" sz="1600" dirty="0" smtClean="0"/>
              <a:t>वितरण</a:t>
            </a:r>
            <a:r>
              <a:rPr lang="en-US" sz="1600" dirty="0" smtClean="0"/>
              <a:t>” </a:t>
            </a:r>
            <a:endParaRPr lang="en-IN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In the demand entry page, select </a:t>
            </a:r>
            <a:r>
              <a:rPr lang="hi-IN" sz="1600" dirty="0" smtClean="0"/>
              <a:t>“</a:t>
            </a:r>
            <a:r>
              <a:rPr lang="en-US" sz="1600" dirty="0" smtClean="0"/>
              <a:t> </a:t>
            </a:r>
            <a:r>
              <a:rPr lang="hi-IN" sz="1600" dirty="0" smtClean="0"/>
              <a:t>सामग्री का प्रयोजन</a:t>
            </a:r>
            <a:r>
              <a:rPr lang="en-US" sz="1600" dirty="0" smtClean="0"/>
              <a:t> </a:t>
            </a:r>
            <a:r>
              <a:rPr lang="hi-IN" sz="1600" dirty="0" smtClean="0"/>
              <a:t>”</a:t>
            </a:r>
            <a:r>
              <a:rPr lang="en-IN" sz="1600" dirty="0" smtClean="0"/>
              <a:t>, </a:t>
            </a:r>
            <a:r>
              <a:rPr lang="hi-IN" sz="1600" dirty="0" smtClean="0"/>
              <a:t>“</a:t>
            </a:r>
            <a:r>
              <a:rPr lang="en-US" sz="1600" dirty="0" smtClean="0"/>
              <a:t> </a:t>
            </a:r>
            <a:r>
              <a:rPr lang="hi-IN" sz="1600" dirty="0" smtClean="0"/>
              <a:t>सामग्री की श्रेणी ” , “दिनांक” and “ कार्यालय का नाम “ </a:t>
            </a:r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Enter details for all heads/sub heads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Submit the</a:t>
            </a:r>
            <a:r>
              <a:rPr lang="hi-IN" sz="1600" dirty="0" smtClean="0"/>
              <a:t> </a:t>
            </a:r>
            <a:r>
              <a:rPr lang="en-IN" sz="1600" dirty="0" smtClean="0"/>
              <a:t>request </a:t>
            </a:r>
            <a:endParaRPr lang="en-IN" sz="16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3087" y="1600199"/>
            <a:ext cx="7814437" cy="4632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2416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District Stock Entry</a:t>
            </a:r>
            <a:endParaRPr lang="en-IN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428309" y="1417320"/>
            <a:ext cx="3512755" cy="4773168"/>
          </a:xfrm>
          <a:prstGeom prst="rect">
            <a:avLst/>
          </a:prstGeo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Click on link “ </a:t>
            </a:r>
            <a:r>
              <a:rPr lang="hi-IN" sz="1600" dirty="0" smtClean="0"/>
              <a:t>जिला स्तर पर क्रय की गई निर्वाचन सामग्री की स्टाक एंट्री</a:t>
            </a:r>
            <a:r>
              <a:rPr lang="en-US" sz="1600" dirty="0" smtClean="0"/>
              <a:t>”</a:t>
            </a:r>
            <a:endParaRPr lang="en-IN" sz="1600" dirty="0" smtClean="0"/>
          </a:p>
          <a:p>
            <a:pPr marL="285750" indent="-285750"/>
            <a:endParaRPr lang="en-IN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In the demand entry page, select </a:t>
            </a:r>
            <a:r>
              <a:rPr lang="hi-IN" sz="1600" dirty="0" smtClean="0"/>
              <a:t>“सामग्री का प्रयोजन”</a:t>
            </a:r>
            <a:r>
              <a:rPr lang="en-IN" sz="1600" dirty="0" smtClean="0"/>
              <a:t>, </a:t>
            </a:r>
            <a:r>
              <a:rPr lang="hi-IN" sz="1600" dirty="0" smtClean="0"/>
              <a:t>“सामग्री की श्रेणी ” </a:t>
            </a:r>
            <a:r>
              <a:rPr lang="en-US" sz="1600" dirty="0" smtClean="0"/>
              <a:t>and </a:t>
            </a:r>
            <a:r>
              <a:rPr lang="hi-IN" sz="1600" dirty="0" smtClean="0"/>
              <a:t> “दिनांक”</a:t>
            </a:r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Enter details for all heads/sub heads</a:t>
            </a:r>
          </a:p>
          <a:p>
            <a:pPr marL="285750" indent="-285750"/>
            <a:endParaRPr lang="en-IN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Submit the</a:t>
            </a:r>
            <a:r>
              <a:rPr lang="hi-IN" sz="1600" dirty="0" smtClean="0"/>
              <a:t> </a:t>
            </a:r>
            <a:r>
              <a:rPr lang="en-IN" sz="1600" dirty="0" smtClean="0"/>
              <a:t>request</a:t>
            </a:r>
            <a:endParaRPr lang="en-IN" sz="1600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86784" y="1373348"/>
            <a:ext cx="7562088" cy="4826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6496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Physical Verification and Stock</a:t>
            </a:r>
            <a:endParaRPr lang="en-IN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428309" y="1417320"/>
            <a:ext cx="3512755" cy="4773168"/>
          </a:xfrm>
          <a:prstGeom prst="rect">
            <a:avLst/>
          </a:prstGeo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Click on link  “ </a:t>
            </a:r>
            <a:r>
              <a:rPr lang="hi-IN" sz="1600" dirty="0" smtClean="0"/>
              <a:t>आयोग से प्राप्त निर्वाचन सामग्री का भोतिक सत्यापन और स्टाक एंट्री</a:t>
            </a:r>
            <a:r>
              <a:rPr lang="en-US" sz="1600" dirty="0" smtClean="0"/>
              <a:t> </a:t>
            </a:r>
            <a:r>
              <a:rPr lang="en-IN" sz="1600" dirty="0" smtClean="0"/>
              <a:t>” </a:t>
            </a:r>
          </a:p>
          <a:p>
            <a:pPr marL="285750" indent="-285750"/>
            <a:endParaRPr lang="en-IN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Enter details for all heads/sub heads</a:t>
            </a:r>
          </a:p>
          <a:p>
            <a:pPr marL="285750" indent="-285750"/>
            <a:endParaRPr lang="en-IN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Submit the</a:t>
            </a:r>
            <a:r>
              <a:rPr lang="hi-IN" sz="1600" dirty="0" smtClean="0"/>
              <a:t> </a:t>
            </a:r>
            <a:r>
              <a:rPr lang="en-IN" sz="1600" dirty="0" smtClean="0"/>
              <a:t>request</a:t>
            </a:r>
            <a:endParaRPr lang="en-IN" sz="1600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51960" y="1430536"/>
            <a:ext cx="6839712" cy="4549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9663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Reports </a:t>
            </a:r>
            <a:endParaRPr lang="en-IN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428309" y="1417320"/>
            <a:ext cx="3512755" cy="4773168"/>
          </a:xfrm>
          <a:prstGeom prst="rect">
            <a:avLst/>
          </a:prstGeo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b="1" u="sng" dirty="0" smtClean="0">
              <a:hlinkClick r:id="rId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Click on link “ </a:t>
            </a:r>
            <a:r>
              <a:rPr lang="hi-IN" sz="1600" dirty="0" smtClean="0"/>
              <a:t>उपलब्ध सामग्री की जानकारी “</a:t>
            </a:r>
            <a:r>
              <a:rPr lang="en-IN" sz="1600" dirty="0" smtClean="0"/>
              <a:t> </a:t>
            </a:r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2272" y="1517904"/>
            <a:ext cx="7525512" cy="4892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4910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Resources for further reference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User manual – District Login &gt; User Manual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8527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1881" y="2688609"/>
            <a:ext cx="773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/>
              <a:t>Module – Budget Management System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285690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56949"/>
            <a:ext cx="3932237" cy="1600200"/>
          </a:xfrm>
        </p:spPr>
        <p:txBody>
          <a:bodyPr/>
          <a:lstStyle/>
          <a:p>
            <a:r>
              <a:rPr lang="en-IN" dirty="0" smtClean="0"/>
              <a:t>Home Page</a:t>
            </a:r>
            <a:endParaRPr lang="en-IN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7" y="846160"/>
            <a:ext cx="6512943" cy="5199797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dirty="0" smtClean="0"/>
              <a:t>Path -&gt; Login-&gt;Budget </a:t>
            </a:r>
            <a:r>
              <a:rPr lang="en-IN" dirty="0" err="1" smtClean="0"/>
              <a:t>Mangement</a:t>
            </a:r>
            <a:endParaRPr lang="en-IN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dirty="0" smtClean="0"/>
              <a:t>User manual is available on home page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dirty="0" smtClean="0"/>
              <a:t>Link to create district demand, enter pending bills are available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dirty="0" smtClean="0"/>
              <a:t>Reports links are available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7450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56949"/>
            <a:ext cx="3932237" cy="1600200"/>
          </a:xfrm>
        </p:spPr>
        <p:txBody>
          <a:bodyPr/>
          <a:lstStyle/>
          <a:p>
            <a:r>
              <a:rPr lang="en-IN" dirty="0" smtClean="0"/>
              <a:t>District Demand</a:t>
            </a:r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dirty="0"/>
              <a:t>Path -&gt; Login-&gt;Budget </a:t>
            </a:r>
            <a:r>
              <a:rPr lang="en-IN" dirty="0" err="1" smtClean="0"/>
              <a:t>Mangement</a:t>
            </a:r>
            <a:r>
              <a:rPr lang="en-IN" dirty="0" smtClean="0"/>
              <a:t>-&gt;</a:t>
            </a:r>
            <a:r>
              <a:rPr lang="hi-IN" dirty="0" smtClean="0"/>
              <a:t>बजट मांग</a:t>
            </a:r>
            <a:endParaRPr lang="en-IN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dirty="0" smtClean="0"/>
              <a:t>Click on link “</a:t>
            </a:r>
            <a:r>
              <a:rPr lang="hi-IN" dirty="0" smtClean="0"/>
              <a:t>बजट मांग (</a:t>
            </a:r>
            <a:r>
              <a:rPr lang="en-IN" dirty="0" smtClean="0"/>
              <a:t>step 1)”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dirty="0" smtClean="0"/>
              <a:t>In the demand entry page, select financial year, letter no., letter date and scheme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dirty="0" smtClean="0"/>
              <a:t>Enter demand details for all heads/sub heads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dirty="0" smtClean="0"/>
              <a:t>Upload demand letter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dirty="0" smtClean="0"/>
              <a:t>Submit the request-</a:t>
            </a:r>
            <a:endParaRPr lang="en-IN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7" y="696036"/>
            <a:ext cx="6744956" cy="5581934"/>
          </a:xfrm>
        </p:spPr>
      </p:pic>
    </p:spTree>
    <p:extLst>
      <p:ext uri="{BB962C8B-B14F-4D97-AF65-F5344CB8AC3E}">
        <p14:creationId xmlns:p14="http://schemas.microsoft.com/office/powerpoint/2010/main" val="295766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175000" cy="1325563"/>
          </a:xfrm>
        </p:spPr>
        <p:txBody>
          <a:bodyPr>
            <a:normAutofit/>
          </a:bodyPr>
          <a:lstStyle/>
          <a:p>
            <a:r>
              <a:rPr lang="en-IN" sz="3200" dirty="0" smtClean="0"/>
              <a:t>Pending Bills</a:t>
            </a:r>
            <a:endParaRPr lang="en-IN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533" y="651943"/>
            <a:ext cx="7543800" cy="5122333"/>
          </a:xfrm>
        </p:spPr>
      </p:pic>
      <p:sp>
        <p:nvSpPr>
          <p:cNvPr id="5" name="Text Placeholder 3"/>
          <p:cNvSpPr txBox="1">
            <a:spLocks/>
          </p:cNvSpPr>
          <p:nvPr/>
        </p:nvSpPr>
        <p:spPr>
          <a:xfrm>
            <a:off x="382588" y="1532471"/>
            <a:ext cx="3932237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/>
              <a:t>Path -&gt; Login-&gt;Budget </a:t>
            </a:r>
            <a:r>
              <a:rPr lang="en-IN" sz="1600" dirty="0" err="1"/>
              <a:t>Mangement</a:t>
            </a:r>
            <a:r>
              <a:rPr lang="en-IN" sz="1600" dirty="0"/>
              <a:t>-</a:t>
            </a:r>
            <a:r>
              <a:rPr lang="en-IN" sz="1600" dirty="0" smtClean="0"/>
              <a:t>&gt;</a:t>
            </a:r>
            <a:r>
              <a:rPr lang="hi-IN" sz="1600" dirty="0" smtClean="0"/>
              <a:t>लंबित बिल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Click on link </a:t>
            </a:r>
            <a:r>
              <a:rPr lang="hi-IN" sz="1600" dirty="0"/>
              <a:t> </a:t>
            </a:r>
            <a:r>
              <a:rPr lang="hi-IN" sz="1600" dirty="0" smtClean="0"/>
              <a:t>“लंबित बिल” (</a:t>
            </a:r>
            <a:r>
              <a:rPr lang="en-IN" sz="1600" dirty="0" smtClean="0"/>
              <a:t>step 2)”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In the </a:t>
            </a:r>
            <a:r>
              <a:rPr lang="hi-IN" sz="1600" dirty="0" smtClean="0"/>
              <a:t>Pending</a:t>
            </a:r>
            <a:r>
              <a:rPr lang="en-IN" sz="1600" dirty="0" smtClean="0"/>
              <a:t> page, select “</a:t>
            </a:r>
            <a:r>
              <a:rPr lang="hi-IN" sz="1600" dirty="0"/>
              <a:t>मांग करने का वित्तीय वर्ष</a:t>
            </a:r>
            <a:r>
              <a:rPr lang="en-IN" sz="1600" dirty="0" smtClean="0"/>
              <a:t>”, ”</a:t>
            </a:r>
            <a:r>
              <a:rPr lang="hi-IN" sz="1600" dirty="0" smtClean="0"/>
              <a:t>मांग </a:t>
            </a:r>
            <a:r>
              <a:rPr lang="hi-IN" sz="1600" dirty="0"/>
              <a:t>भेजने की </a:t>
            </a:r>
            <a:r>
              <a:rPr lang="hi-IN" sz="1600" dirty="0" smtClean="0"/>
              <a:t>दिनांक</a:t>
            </a:r>
            <a:r>
              <a:rPr lang="en-IN" sz="1600" dirty="0" smtClean="0"/>
              <a:t>”, ”</a:t>
            </a:r>
            <a:r>
              <a:rPr lang="hi-IN" sz="1600" dirty="0" smtClean="0"/>
              <a:t>स्कीम</a:t>
            </a:r>
            <a:r>
              <a:rPr lang="en-IN" sz="1600" dirty="0" smtClean="0"/>
              <a:t>” , “</a:t>
            </a:r>
            <a:r>
              <a:rPr lang="hi-IN" sz="1600" dirty="0"/>
              <a:t>उद्देश्य शीर्ष</a:t>
            </a:r>
            <a:r>
              <a:rPr lang="en-IN" sz="1600" dirty="0" smtClean="0"/>
              <a:t>”, ”</a:t>
            </a:r>
            <a:r>
              <a:rPr lang="hi-IN" sz="1600" dirty="0" smtClean="0"/>
              <a:t>विस्तृत शीर्ष</a:t>
            </a:r>
            <a:r>
              <a:rPr lang="en-IN" sz="1600" dirty="0" smtClean="0"/>
              <a:t>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Enter Bill Detail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If there are more then one pending bills then add new row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Click on save button to save the record</a:t>
            </a:r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252668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175000" cy="13255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Demand Verify &amp; Submit</a:t>
            </a:r>
            <a:endParaRPr lang="en-IN" sz="3200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382588" y="1651009"/>
            <a:ext cx="3932237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/>
              <a:t>Path -&gt; Login-&gt;Budget </a:t>
            </a:r>
            <a:r>
              <a:rPr lang="en-IN" sz="1600" dirty="0" err="1"/>
              <a:t>Mangement</a:t>
            </a:r>
            <a:r>
              <a:rPr lang="en-IN" sz="1600" dirty="0"/>
              <a:t>-</a:t>
            </a:r>
            <a:r>
              <a:rPr lang="en-IN" sz="1600" dirty="0" smtClean="0"/>
              <a:t>&gt; Demand Verify and Submit</a:t>
            </a:r>
            <a:endParaRPr lang="hi-IN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Click on link </a:t>
            </a:r>
            <a:r>
              <a:rPr lang="hi-IN" sz="1600" dirty="0"/>
              <a:t> </a:t>
            </a:r>
            <a:r>
              <a:rPr lang="hi-IN" sz="1600" dirty="0" smtClean="0"/>
              <a:t>“</a:t>
            </a:r>
            <a:r>
              <a:rPr lang="en-US" sz="1600" dirty="0" smtClean="0"/>
              <a:t>Demand Verify and submit</a:t>
            </a:r>
            <a:r>
              <a:rPr lang="hi-IN" sz="1600" dirty="0" smtClean="0"/>
              <a:t>”</a:t>
            </a:r>
            <a:endParaRPr lang="en-IN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Select “</a:t>
            </a:r>
            <a:r>
              <a:rPr lang="hi-IN" sz="1600" dirty="0" smtClean="0"/>
              <a:t>वित्तीय वर्ष</a:t>
            </a:r>
            <a:r>
              <a:rPr lang="en-IN" sz="1600" dirty="0" smtClean="0"/>
              <a:t>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To submit the demand enter by district click on “submit”</a:t>
            </a:r>
            <a:endParaRPr lang="en-IN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To delete the demand enter by district click on “delete”</a:t>
            </a:r>
          </a:p>
          <a:p>
            <a:pPr marL="0" indent="0">
              <a:buNone/>
            </a:pPr>
            <a:endParaRPr lang="en-IN" sz="1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825" y="1363133"/>
            <a:ext cx="7707842" cy="4663821"/>
          </a:xfrm>
        </p:spPr>
      </p:pic>
    </p:spTree>
    <p:extLst>
      <p:ext uri="{BB962C8B-B14F-4D97-AF65-F5344CB8AC3E}">
        <p14:creationId xmlns:p14="http://schemas.microsoft.com/office/powerpoint/2010/main" val="350982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Reports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867" y="1473200"/>
            <a:ext cx="7772400" cy="4703763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999067" y="1354670"/>
            <a:ext cx="1447800" cy="412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dirty="0" smtClean="0"/>
              <a:t>1.</a:t>
            </a:r>
            <a:r>
              <a:rPr lang="hi-IN" sz="2000" dirty="0" smtClean="0"/>
              <a:t>बजट मांग</a:t>
            </a:r>
            <a:endParaRPr lang="en-IN" sz="2000" dirty="0"/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382588" y="1896552"/>
            <a:ext cx="3932237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/>
              <a:t>Path -&gt; Login-&gt;Budget </a:t>
            </a:r>
            <a:r>
              <a:rPr lang="en-IN" sz="1600" dirty="0" err="1"/>
              <a:t>Mangement</a:t>
            </a:r>
            <a:r>
              <a:rPr lang="en-IN" sz="1600" dirty="0"/>
              <a:t>-</a:t>
            </a:r>
            <a:r>
              <a:rPr lang="en-IN" sz="1600" dirty="0" smtClean="0"/>
              <a:t>&gt; </a:t>
            </a:r>
            <a:r>
              <a:rPr lang="hi-IN" sz="1600" dirty="0" smtClean="0"/>
              <a:t>रिपोर्ट -&gt; बजट मांग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Select Year in the dropdown “</a:t>
            </a:r>
            <a:r>
              <a:rPr lang="hi-IN" sz="1600" dirty="0" smtClean="0"/>
              <a:t>वित्तीय वर्ष</a:t>
            </a:r>
            <a:r>
              <a:rPr lang="en-US" sz="1600" dirty="0" smtClean="0"/>
              <a:t>”</a:t>
            </a:r>
            <a:endParaRPr lang="en-IN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This report show the demands submitted by district</a:t>
            </a:r>
            <a:endParaRPr lang="en-IN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To Download “</a:t>
            </a:r>
            <a:r>
              <a:rPr lang="hi-IN" sz="1600" dirty="0" smtClean="0"/>
              <a:t>मांग पत्र</a:t>
            </a:r>
            <a:r>
              <a:rPr lang="en-US" sz="1600" dirty="0" smtClean="0"/>
              <a:t>”</a:t>
            </a:r>
            <a:r>
              <a:rPr lang="hi-IN" sz="1600" dirty="0" smtClean="0"/>
              <a:t> </a:t>
            </a:r>
            <a:r>
              <a:rPr lang="en-US" sz="1600" dirty="0" smtClean="0"/>
              <a:t>click on </a:t>
            </a:r>
            <a:r>
              <a:rPr lang="hi-IN" sz="1600" dirty="0" smtClean="0"/>
              <a:t>“डाउनलोड” </a:t>
            </a:r>
            <a:r>
              <a:rPr lang="en-US" sz="1600" dirty="0" smtClean="0"/>
              <a:t>link.</a:t>
            </a:r>
            <a:endParaRPr lang="en-IN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To view demand click on “</a:t>
            </a:r>
            <a:r>
              <a:rPr lang="hi-IN" sz="1600" dirty="0" smtClean="0"/>
              <a:t>क्लिक</a:t>
            </a:r>
            <a:r>
              <a:rPr lang="en-IN" sz="1600" dirty="0" smtClean="0"/>
              <a:t>”</a:t>
            </a:r>
            <a:r>
              <a:rPr lang="hi-IN" sz="1600" dirty="0" smtClean="0"/>
              <a:t> </a:t>
            </a:r>
            <a:endParaRPr lang="en-IN" sz="1600" dirty="0" smtClean="0"/>
          </a:p>
          <a:p>
            <a:pPr marL="0" indent="0">
              <a:buNone/>
            </a:pPr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424109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Reports</a:t>
            </a:r>
            <a:endParaRPr lang="en-IN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9067" y="1354670"/>
            <a:ext cx="1447800" cy="412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000" dirty="0" smtClean="0"/>
              <a:t>2</a:t>
            </a:r>
            <a:r>
              <a:rPr lang="en-IN" sz="2000" dirty="0" smtClean="0"/>
              <a:t>.</a:t>
            </a:r>
            <a:r>
              <a:rPr lang="hi-IN" sz="2000" dirty="0" smtClean="0"/>
              <a:t>लंबित बिल</a:t>
            </a:r>
            <a:endParaRPr lang="en-IN" sz="20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400" y="1973902"/>
            <a:ext cx="7890933" cy="3275820"/>
          </a:xfrm>
        </p:spPr>
      </p:pic>
      <p:sp>
        <p:nvSpPr>
          <p:cNvPr id="7" name="Text Placeholder 3"/>
          <p:cNvSpPr txBox="1">
            <a:spLocks/>
          </p:cNvSpPr>
          <p:nvPr/>
        </p:nvSpPr>
        <p:spPr>
          <a:xfrm>
            <a:off x="382588" y="2099760"/>
            <a:ext cx="3689879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/>
              <a:t>Path -&gt; Login-&gt;Budget </a:t>
            </a:r>
            <a:r>
              <a:rPr lang="en-IN" sz="1600" dirty="0" err="1"/>
              <a:t>Mangement</a:t>
            </a:r>
            <a:r>
              <a:rPr lang="en-IN" sz="1600" dirty="0"/>
              <a:t>-</a:t>
            </a:r>
            <a:r>
              <a:rPr lang="en-IN" sz="1600" dirty="0" smtClean="0"/>
              <a:t>&gt; </a:t>
            </a:r>
            <a:r>
              <a:rPr lang="hi-IN" sz="1600" dirty="0" smtClean="0"/>
              <a:t>रिपोर्ट -&gt; लंबित बिल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Select Year in the dropdown “</a:t>
            </a:r>
            <a:r>
              <a:rPr lang="hi-IN" sz="1600" dirty="0" smtClean="0"/>
              <a:t>वित्तीय वर्ष</a:t>
            </a:r>
            <a:r>
              <a:rPr lang="en-US" sz="1600" dirty="0" smtClean="0"/>
              <a:t>”</a:t>
            </a:r>
            <a:endParaRPr lang="en-IN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Select bill date from the dropdown “</a:t>
            </a:r>
            <a:r>
              <a:rPr lang="hi-IN" sz="1600" dirty="0" smtClean="0"/>
              <a:t>बिल दिनांक</a:t>
            </a:r>
            <a:r>
              <a:rPr lang="en-US" sz="1600" dirty="0" smtClean="0"/>
              <a:t>”</a:t>
            </a:r>
            <a:endParaRPr lang="en-IN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C</a:t>
            </a:r>
            <a:r>
              <a:rPr lang="hi-IN" sz="1600" dirty="0" smtClean="0"/>
              <a:t>lick </a:t>
            </a:r>
            <a:r>
              <a:rPr lang="en-US" sz="1600" dirty="0" smtClean="0"/>
              <a:t>on view Report to show the pending bills.</a:t>
            </a:r>
            <a:endParaRPr lang="en-IN" sz="1600" dirty="0" smtClean="0"/>
          </a:p>
          <a:p>
            <a:pPr marL="0" indent="0">
              <a:buNone/>
            </a:pPr>
            <a:endParaRPr lang="en-IN" sz="1600" dirty="0" smtClean="0"/>
          </a:p>
          <a:p>
            <a:pPr marL="0" indent="0">
              <a:buNone/>
            </a:pPr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118381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Reports</a:t>
            </a:r>
            <a:endParaRPr lang="en-IN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9066" y="1354670"/>
            <a:ext cx="4334933" cy="412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000" dirty="0" smtClean="0"/>
              <a:t>3</a:t>
            </a:r>
            <a:r>
              <a:rPr lang="en-IN" sz="2000" dirty="0" smtClean="0"/>
              <a:t>.</a:t>
            </a:r>
            <a:r>
              <a:rPr lang="hi-IN" sz="2000" dirty="0" smtClean="0"/>
              <a:t> आयोग द्वारा निरस्त की गयी मांग की जानकारी</a:t>
            </a:r>
            <a:endParaRPr lang="en-IN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333" y="1146411"/>
            <a:ext cx="6722534" cy="5199797"/>
          </a:xfrm>
        </p:spPr>
      </p:pic>
      <p:sp>
        <p:nvSpPr>
          <p:cNvPr id="6" name="Text Placeholder 3"/>
          <p:cNvSpPr txBox="1">
            <a:spLocks/>
          </p:cNvSpPr>
          <p:nvPr/>
        </p:nvSpPr>
        <p:spPr>
          <a:xfrm>
            <a:off x="882141" y="2099760"/>
            <a:ext cx="3689879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/>
              <a:t>Path -&gt; Login-&gt;Budget </a:t>
            </a:r>
            <a:r>
              <a:rPr lang="en-IN" sz="1600" dirty="0" err="1"/>
              <a:t>Mangement</a:t>
            </a:r>
            <a:r>
              <a:rPr lang="en-IN" sz="1600" dirty="0"/>
              <a:t>-</a:t>
            </a:r>
            <a:r>
              <a:rPr lang="en-IN" sz="1600" dirty="0" smtClean="0"/>
              <a:t>&gt; </a:t>
            </a:r>
            <a:r>
              <a:rPr lang="hi-IN" sz="1600" dirty="0" smtClean="0"/>
              <a:t>रिपोर्ट -&gt; आयोग द्वारा निरस्त की गयी मांग की जानकारी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Select Year in the dropdown “</a:t>
            </a:r>
            <a:r>
              <a:rPr lang="hi-IN" sz="1600" dirty="0" smtClean="0"/>
              <a:t>वित्तीय वर्ष</a:t>
            </a:r>
            <a:r>
              <a:rPr lang="en-US" sz="1600" dirty="0" smtClean="0"/>
              <a:t>”</a:t>
            </a:r>
            <a:endParaRPr lang="hi-IN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It will show all the demands which is rejected by Commission</a:t>
            </a:r>
            <a:endParaRPr lang="en-IN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1600" dirty="0" smtClean="0"/>
          </a:p>
          <a:p>
            <a:pPr marL="0" indent="0">
              <a:buNone/>
            </a:pPr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118488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Resources for further reference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User manual – District Login &gt; User Manual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8057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1881" y="2688609"/>
            <a:ext cx="773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/>
              <a:t>Module – Court Case Management System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266420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Login Page</a:t>
            </a:r>
            <a:br>
              <a:rPr lang="en-IN" dirty="0" smtClean="0"/>
            </a:br>
            <a:endParaRPr lang="en-IN" dirty="0"/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428308" y="1572768"/>
            <a:ext cx="3932237" cy="3811588"/>
          </a:xfrm>
          <a:prstGeom prst="rect">
            <a:avLst/>
          </a:prstGeom>
        </p:spPr>
        <p:txBody>
          <a:bodyPr/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Website  &gt;  Court Case Management System</a:t>
            </a:r>
            <a:endParaRPr lang="hi-IN" sz="1600" dirty="0" smtClean="0"/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Login Icon  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defRPr/>
            </a:pPr>
            <a:r>
              <a:rPr lang="en-IN" sz="1600" dirty="0" smtClean="0"/>
              <a:t>      for Court Case Available in website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Login screen is available from where district can login with their user id and password.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After successful login home Page screen is available 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91050" y="1697980"/>
            <a:ext cx="6967538" cy="391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hp\Desktop\court case manageme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2026" y="2139696"/>
            <a:ext cx="1651253" cy="3840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2441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Home Page</a:t>
            </a:r>
            <a:endParaRPr lang="en-IN" dirty="0"/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428308" y="1572768"/>
            <a:ext cx="3932237" cy="3811588"/>
          </a:xfrm>
          <a:prstGeom prst="rect">
            <a:avLst/>
          </a:prstGeom>
        </p:spPr>
        <p:txBody>
          <a:bodyPr/>
          <a:lstStyle/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All options  are available  on home screen like </a:t>
            </a:r>
            <a:r>
              <a:rPr lang="en-US" sz="1600" dirty="0" smtClean="0"/>
              <a:t>Case Master, Add Reply, change password and logout</a:t>
            </a:r>
            <a:endParaRPr lang="en-IN" sz="1600" dirty="0" smtClean="0"/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/>
            </a:pPr>
            <a:r>
              <a:rPr lang="en-IN" sz="1600" dirty="0" smtClean="0"/>
              <a:t>Report links are available</a:t>
            </a:r>
            <a:endParaRPr lang="en-IN" sz="16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91050" y="1271016"/>
            <a:ext cx="6966966" cy="4773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7486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Master </a:t>
            </a:r>
            <a:endParaRPr lang="en-IN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428309" y="1572768"/>
            <a:ext cx="3512755" cy="3811588"/>
          </a:xfrm>
          <a:prstGeom prst="rect">
            <a:avLst/>
          </a:prstGeo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Click on link “</a:t>
            </a:r>
            <a:r>
              <a:rPr lang="en-US" sz="1600" dirty="0" smtClean="0"/>
              <a:t>Case Master”</a:t>
            </a:r>
            <a:endParaRPr lang="en-IN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In the entry page, select </a:t>
            </a:r>
            <a:r>
              <a:rPr lang="en-US" sz="1600" dirty="0" smtClean="0"/>
              <a:t> Court ,case type and </a:t>
            </a:r>
            <a:r>
              <a:rPr lang="en-IN" sz="1600" dirty="0" smtClean="0"/>
              <a:t>all heads/sub heads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Submit the</a:t>
            </a:r>
            <a:r>
              <a:rPr lang="hi-IN" sz="1600" dirty="0" smtClean="0"/>
              <a:t> </a:t>
            </a:r>
            <a:r>
              <a:rPr lang="en-IN" sz="1600" dirty="0" smtClean="0"/>
              <a:t>request  </a:t>
            </a:r>
            <a:endParaRPr lang="en-IN" sz="16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78275" y="1325881"/>
            <a:ext cx="7969250" cy="4681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9290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Reply </a:t>
            </a:r>
            <a:endParaRPr lang="en-IN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428309" y="1572768"/>
            <a:ext cx="3512755" cy="3811588"/>
          </a:xfrm>
          <a:prstGeom prst="rect">
            <a:avLst/>
          </a:prstGeo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Click on link  </a:t>
            </a:r>
            <a:r>
              <a:rPr lang="en-US" sz="1600" dirty="0" smtClean="0"/>
              <a:t>Add Reply </a:t>
            </a:r>
            <a:endParaRPr lang="en-IN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In the entry page  select </a:t>
            </a:r>
            <a:r>
              <a:rPr lang="en-US" sz="1600" dirty="0" smtClean="0"/>
              <a:t> Court  ,case type and </a:t>
            </a:r>
            <a:r>
              <a:rPr lang="en-IN" sz="1600" dirty="0" smtClean="0"/>
              <a:t>all heads/sub heads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Submit the</a:t>
            </a:r>
            <a:r>
              <a:rPr lang="hi-IN" sz="1600" dirty="0" smtClean="0"/>
              <a:t> </a:t>
            </a:r>
            <a:r>
              <a:rPr lang="en-IN" sz="1600" dirty="0" smtClean="0"/>
              <a:t>request </a:t>
            </a:r>
            <a:endParaRPr lang="en-IN" sz="16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78275" y="1503561"/>
            <a:ext cx="7969250" cy="4482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9125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Reports</a:t>
            </a:r>
            <a:endParaRPr lang="en-IN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428309" y="1572768"/>
            <a:ext cx="3512755" cy="3811588"/>
          </a:xfrm>
          <a:prstGeom prst="rect">
            <a:avLst/>
          </a:prstGeo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Various type of report is available </a:t>
            </a:r>
          </a:p>
          <a:p>
            <a:pPr marL="285750" indent="-285750"/>
            <a:r>
              <a:rPr lang="en-IN" sz="1600" dirty="0" smtClean="0"/>
              <a:t>Like  -</a:t>
            </a:r>
          </a:p>
          <a:p>
            <a:pPr marL="285750" indent="-285750"/>
            <a:endParaRPr lang="en-IN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Case Number Wise Detail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Case Type Wise Detail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High Court Wise Detail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Year Wise Detail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Status Wise Detail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 smtClean="0"/>
          </a:p>
          <a:p>
            <a:pPr marL="285750" indent="-285750"/>
            <a:endParaRPr lang="en-IN" sz="1600" dirty="0" smtClean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78275" y="1503561"/>
            <a:ext cx="7969250" cy="4482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8078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Password </a:t>
            </a:r>
            <a:endParaRPr lang="en-IN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428309" y="1572768"/>
            <a:ext cx="3512755" cy="3811588"/>
          </a:xfrm>
          <a:prstGeom prst="rect">
            <a:avLst/>
          </a:prstGeo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600" dirty="0" smtClean="0"/>
              <a:t>From here user can change their password </a:t>
            </a:r>
          </a:p>
          <a:p>
            <a:pPr marL="285750" indent="-285750"/>
            <a:endParaRPr lang="en-IN" sz="1600" dirty="0" smtClean="0"/>
          </a:p>
          <a:p>
            <a:pPr marL="342900" indent="-342900"/>
            <a:endParaRPr lang="en-US" sz="1600" dirty="0" smtClean="0"/>
          </a:p>
          <a:p>
            <a:pPr marL="285750" indent="-285750"/>
            <a:endParaRPr lang="en-IN" sz="1600" dirty="0" smtClean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78275" y="1503561"/>
            <a:ext cx="7969250" cy="4482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8907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1881" y="2688609"/>
            <a:ext cx="773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/>
              <a:t>Module – Website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152334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8192"/>
            <a:ext cx="10380133" cy="794808"/>
          </a:xfrm>
        </p:spPr>
        <p:txBody>
          <a:bodyPr>
            <a:normAutofit/>
          </a:bodyPr>
          <a:lstStyle/>
          <a:p>
            <a:r>
              <a:rPr lang="en-IN" sz="3200" dirty="0" smtClean="0"/>
              <a:t>Homepage</a:t>
            </a:r>
            <a:endParaRPr lang="en-IN" sz="32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613" y="1283953"/>
            <a:ext cx="5384800" cy="4893009"/>
          </a:xfrm>
        </p:spPr>
      </p:pic>
      <p:sp>
        <p:nvSpPr>
          <p:cNvPr id="7" name="Text Placeholder 3"/>
          <p:cNvSpPr txBox="1">
            <a:spLocks/>
          </p:cNvSpPr>
          <p:nvPr/>
        </p:nvSpPr>
        <p:spPr>
          <a:xfrm>
            <a:off x="814387" y="1312304"/>
            <a:ext cx="3932237" cy="52239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000" dirty="0" smtClean="0"/>
              <a:t>URL Address to access the website is </a:t>
            </a:r>
            <a:r>
              <a:rPr lang="en-IN" sz="2000" dirty="0" smtClean="0">
                <a:hlinkClick r:id="rId3"/>
              </a:rPr>
              <a:t>www.mplocalelection.gov.in</a:t>
            </a:r>
            <a:endParaRPr lang="en-IN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000" dirty="0" smtClean="0"/>
              <a:t>Available information</a:t>
            </a:r>
          </a:p>
          <a:p>
            <a:r>
              <a:rPr lang="en-IN" sz="1600" dirty="0"/>
              <a:t>Latest instructions, orders etc.</a:t>
            </a:r>
          </a:p>
          <a:p>
            <a:r>
              <a:rPr lang="en-IN" sz="1600" dirty="0"/>
              <a:t>Published material/handbooks/instruction manuals/acts and rules/gazette information etc.</a:t>
            </a:r>
          </a:p>
          <a:p>
            <a:r>
              <a:rPr lang="en-IN" sz="1600" dirty="0"/>
              <a:t>Election information</a:t>
            </a:r>
          </a:p>
          <a:p>
            <a:r>
              <a:rPr lang="en-IN" sz="1600" dirty="0"/>
              <a:t>Voter list search</a:t>
            </a:r>
          </a:p>
          <a:p>
            <a:r>
              <a:rPr lang="en-IN" sz="1600" dirty="0"/>
              <a:t>Important information for candidate, voter, officials etc.</a:t>
            </a:r>
          </a:p>
          <a:p>
            <a:r>
              <a:rPr lang="en-IN" sz="1600" dirty="0"/>
              <a:t>Forms and templates</a:t>
            </a:r>
          </a:p>
          <a:p>
            <a:r>
              <a:rPr lang="en-IN" sz="1600" dirty="0"/>
              <a:t>Press release, news clippings etc.</a:t>
            </a:r>
          </a:p>
          <a:p>
            <a:r>
              <a:rPr lang="en-IN" sz="1600" dirty="0"/>
              <a:t>Training material</a:t>
            </a:r>
          </a:p>
          <a:p>
            <a:r>
              <a:rPr lang="en-IN" sz="1600" dirty="0"/>
              <a:t>Application links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000" dirty="0" smtClean="0"/>
          </a:p>
        </p:txBody>
      </p:sp>
    </p:spTree>
    <p:extLst>
      <p:ext uri="{BB962C8B-B14F-4D97-AF65-F5344CB8AC3E}">
        <p14:creationId xmlns:p14="http://schemas.microsoft.com/office/powerpoint/2010/main" val="257269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8192"/>
            <a:ext cx="10380133" cy="794808"/>
          </a:xfrm>
        </p:spPr>
        <p:txBody>
          <a:bodyPr>
            <a:normAutofit/>
          </a:bodyPr>
          <a:lstStyle/>
          <a:p>
            <a:r>
              <a:rPr lang="en-IN" sz="3200" dirty="0" smtClean="0"/>
              <a:t>Latest Instructions</a:t>
            </a:r>
            <a:endParaRPr lang="en-IN" sz="3200" dirty="0"/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814387" y="1540913"/>
            <a:ext cx="10310813" cy="10244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000" dirty="0" smtClean="0"/>
              <a:t>Scroll down the website and there is a panel in which all the latest instructions are found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67" y="2549501"/>
            <a:ext cx="10515600" cy="3445441"/>
          </a:xfrm>
        </p:spPr>
      </p:pic>
    </p:spTree>
    <p:extLst>
      <p:ext uri="{BB962C8B-B14F-4D97-AF65-F5344CB8AC3E}">
        <p14:creationId xmlns:p14="http://schemas.microsoft.com/office/powerpoint/2010/main" val="121162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200" y="195785"/>
            <a:ext cx="10515600" cy="1325563"/>
          </a:xfrm>
        </p:spPr>
        <p:txBody>
          <a:bodyPr>
            <a:normAutofit/>
          </a:bodyPr>
          <a:lstStyle/>
          <a:p>
            <a:r>
              <a:rPr lang="en-IN" sz="2800" dirty="0" smtClean="0"/>
              <a:t>Publications/</a:t>
            </a:r>
            <a:r>
              <a:rPr lang="hi-IN" sz="2800" dirty="0" smtClean="0"/>
              <a:t>प्रकाशित सामग्री</a:t>
            </a:r>
            <a:endParaRPr lang="en-IN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973642" y="1227655"/>
            <a:ext cx="2556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1.Urban</a:t>
            </a:r>
            <a:r>
              <a:rPr lang="hi-IN" dirty="0" smtClean="0"/>
              <a:t>/नगरीय निकाय</a:t>
            </a:r>
            <a:endParaRPr lang="en-US" dirty="0"/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264032" y="2286009"/>
            <a:ext cx="3579835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/>
              <a:t>Path –&gt; </a:t>
            </a:r>
            <a:r>
              <a:rPr lang="hi-IN" sz="1400" b="1" dirty="0"/>
              <a:t>मुख पृष्ठ</a:t>
            </a:r>
            <a:r>
              <a:rPr lang="en-US" sz="1400" b="1" dirty="0"/>
              <a:t> -&gt; </a:t>
            </a:r>
            <a:r>
              <a:rPr lang="hi-IN" sz="1400" b="1" dirty="0"/>
              <a:t>प्रकाशित सामग्री</a:t>
            </a:r>
            <a:r>
              <a:rPr lang="en-US" sz="1400" b="1" dirty="0"/>
              <a:t> -&gt; </a:t>
            </a:r>
            <a:r>
              <a:rPr lang="hi-IN" sz="1400" b="1" dirty="0"/>
              <a:t>नगरीय निकाय</a:t>
            </a:r>
            <a:r>
              <a:rPr lang="en-US" sz="1400" b="1" dirty="0"/>
              <a:t> </a:t>
            </a:r>
            <a:endParaRPr lang="en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Click on </a:t>
            </a:r>
            <a:r>
              <a:rPr lang="hi-IN" sz="1400" dirty="0" smtClean="0"/>
              <a:t>नगरीय निकाय</a:t>
            </a:r>
            <a:r>
              <a:rPr lang="en-IN" sz="1400" dirty="0" smtClean="0"/>
              <a:t> the path is given above”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Select </a:t>
            </a:r>
            <a:r>
              <a:rPr lang="en-US" sz="1400" dirty="0" smtClean="0"/>
              <a:t>any one </a:t>
            </a:r>
            <a:r>
              <a:rPr lang="en-IN" sz="1400" dirty="0" smtClean="0"/>
              <a:t>“</a:t>
            </a:r>
            <a:r>
              <a:rPr lang="hi-IN" sz="1400" dirty="0" smtClean="0"/>
              <a:t>निर्देशों का संकलन</a:t>
            </a:r>
            <a:r>
              <a:rPr lang="en-IN" sz="1400" dirty="0" smtClean="0"/>
              <a:t>”</a:t>
            </a:r>
            <a:r>
              <a:rPr lang="hi-IN" sz="1400" dirty="0" smtClean="0"/>
              <a:t>, “मार्गदर्शिका”,”निर्वाचन प्रतिवेदन”,”विविध”  </a:t>
            </a:r>
            <a:r>
              <a:rPr lang="en-IN" sz="14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Selected records are displayed.</a:t>
            </a:r>
            <a:endParaRPr lang="en-IN" sz="1400" dirty="0"/>
          </a:p>
        </p:txBody>
      </p:sp>
      <p:pic>
        <p:nvPicPr>
          <p:cNvPr id="18" name="Content Placeholder 1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859493"/>
            <a:ext cx="8333339" cy="4812242"/>
          </a:xfrm>
        </p:spPr>
      </p:pic>
    </p:spTree>
    <p:extLst>
      <p:ext uri="{BB962C8B-B14F-4D97-AF65-F5344CB8AC3E}">
        <p14:creationId xmlns:p14="http://schemas.microsoft.com/office/powerpoint/2010/main" val="267214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200" y="195785"/>
            <a:ext cx="10515600" cy="1325563"/>
          </a:xfrm>
        </p:spPr>
        <p:txBody>
          <a:bodyPr>
            <a:normAutofit/>
          </a:bodyPr>
          <a:lstStyle/>
          <a:p>
            <a:r>
              <a:rPr lang="en-IN" sz="2800" dirty="0" smtClean="0"/>
              <a:t>Publications/</a:t>
            </a:r>
            <a:r>
              <a:rPr lang="hi-IN" sz="2800" dirty="0" smtClean="0"/>
              <a:t>प्रकाशित सामग्री</a:t>
            </a:r>
            <a:endParaRPr lang="en-IN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973641" y="1227655"/>
            <a:ext cx="3784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1.Panchayat</a:t>
            </a:r>
            <a:r>
              <a:rPr lang="hi-IN" dirty="0" smtClean="0"/>
              <a:t>/पंचायत</a:t>
            </a:r>
            <a:endParaRPr lang="en-US" dirty="0"/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264032" y="2286009"/>
            <a:ext cx="3579835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/>
              <a:t>Path –&gt; </a:t>
            </a:r>
            <a:r>
              <a:rPr lang="hi-IN" sz="1400" b="1" dirty="0"/>
              <a:t>मुख पृष्ठ</a:t>
            </a:r>
            <a:r>
              <a:rPr lang="en-US" sz="1400" b="1" dirty="0"/>
              <a:t> -&gt; </a:t>
            </a:r>
            <a:r>
              <a:rPr lang="hi-IN" sz="1400" b="1" dirty="0"/>
              <a:t>प्रकाशित सामग्री</a:t>
            </a:r>
            <a:r>
              <a:rPr lang="en-US" sz="1400" b="1" dirty="0"/>
              <a:t> -&gt; </a:t>
            </a:r>
            <a:r>
              <a:rPr lang="hi-IN" sz="1400" b="1" dirty="0"/>
              <a:t>पंचायत</a:t>
            </a:r>
            <a:r>
              <a:rPr lang="en-US" sz="1400" b="1" dirty="0"/>
              <a:t> </a:t>
            </a:r>
            <a:endParaRPr lang="en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Click on </a:t>
            </a:r>
            <a:r>
              <a:rPr lang="hi-IN" sz="1400" dirty="0" smtClean="0"/>
              <a:t>पंचायत</a:t>
            </a:r>
            <a:r>
              <a:rPr lang="en-IN" sz="1400" dirty="0" smtClean="0"/>
              <a:t> the path is given above”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Select </a:t>
            </a:r>
            <a:r>
              <a:rPr lang="en-US" sz="1400" dirty="0" smtClean="0"/>
              <a:t>any one </a:t>
            </a:r>
            <a:r>
              <a:rPr lang="en-IN" sz="1400" dirty="0" smtClean="0"/>
              <a:t>“</a:t>
            </a:r>
            <a:r>
              <a:rPr lang="hi-IN" sz="1400" dirty="0" smtClean="0"/>
              <a:t>निर्देशों का संकलन</a:t>
            </a:r>
            <a:r>
              <a:rPr lang="en-IN" sz="1400" dirty="0" smtClean="0"/>
              <a:t>”</a:t>
            </a:r>
            <a:r>
              <a:rPr lang="hi-IN" sz="1400" dirty="0" smtClean="0"/>
              <a:t>, “मार्गदर्शिका”,”निर्वाचन प्रतिवेदन”,”विविध”  </a:t>
            </a:r>
            <a:r>
              <a:rPr lang="en-IN" sz="14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Selected records are displayed.</a:t>
            </a:r>
            <a:endParaRPr lang="en-IN" sz="14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133" y="1926579"/>
            <a:ext cx="8305828" cy="4601221"/>
          </a:xfrm>
        </p:spPr>
      </p:pic>
    </p:spTree>
    <p:extLst>
      <p:ext uri="{BB962C8B-B14F-4D97-AF65-F5344CB8AC3E}">
        <p14:creationId xmlns:p14="http://schemas.microsoft.com/office/powerpoint/2010/main" val="349051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200" y="195785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Election Information</a:t>
            </a:r>
            <a:r>
              <a:rPr lang="en-IN" sz="2800" dirty="0" smtClean="0"/>
              <a:t>/</a:t>
            </a:r>
            <a:r>
              <a:rPr lang="hi-IN" sz="2800" dirty="0" smtClean="0"/>
              <a:t>निर्वाचन अभिलेखागार</a:t>
            </a:r>
            <a:endParaRPr lang="en-IN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973641" y="1227655"/>
            <a:ext cx="3784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1.Urban</a:t>
            </a:r>
            <a:r>
              <a:rPr lang="hi-IN" dirty="0" smtClean="0"/>
              <a:t>/नगरीय निकाय</a:t>
            </a:r>
            <a:endParaRPr lang="en-US" dirty="0"/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264032" y="2286009"/>
            <a:ext cx="3579835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/>
              <a:t>Path –&gt; </a:t>
            </a:r>
            <a:r>
              <a:rPr lang="hi-IN" sz="1400" b="1" dirty="0"/>
              <a:t>मुख पृष्ठ</a:t>
            </a:r>
            <a:r>
              <a:rPr lang="en-US" sz="1400" b="1" dirty="0"/>
              <a:t> -&gt; </a:t>
            </a:r>
            <a:r>
              <a:rPr lang="hi-IN" sz="1400" b="1" dirty="0"/>
              <a:t>निर्वाचन -&gt; नगरीय निकाय</a:t>
            </a:r>
            <a:r>
              <a:rPr lang="en-US" sz="1400" b="1" dirty="0"/>
              <a:t> </a:t>
            </a:r>
            <a:r>
              <a:rPr lang="hi-IN" sz="1400" b="1" dirty="0" smtClean="0"/>
              <a:t>-&gt; निर्वाचन अभिलेखागार</a:t>
            </a:r>
            <a:endParaRPr lang="en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Click on </a:t>
            </a:r>
            <a:r>
              <a:rPr lang="hi-IN" sz="1400" dirty="0" smtClean="0"/>
              <a:t>“निर्वाचन अभिलेखागार”</a:t>
            </a:r>
            <a:r>
              <a:rPr lang="en-IN" sz="1400" dirty="0" smtClean="0"/>
              <a:t> the path is given above”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Select the election Year you want to see the details of election </a:t>
            </a:r>
            <a:r>
              <a:rPr lang="hi-IN" sz="1400" dirty="0" smtClean="0"/>
              <a:t>  </a:t>
            </a:r>
            <a:r>
              <a:rPr lang="en-IN" sz="14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Selected information is displayed on the page.</a:t>
            </a:r>
            <a:endParaRPr lang="en-IN" sz="1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400" y="2057890"/>
            <a:ext cx="7264400" cy="4266710"/>
          </a:xfrm>
        </p:spPr>
      </p:pic>
    </p:spTree>
    <p:extLst>
      <p:ext uri="{BB962C8B-B14F-4D97-AF65-F5344CB8AC3E}">
        <p14:creationId xmlns:p14="http://schemas.microsoft.com/office/powerpoint/2010/main" val="124512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200" y="195785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Election Information</a:t>
            </a:r>
            <a:endParaRPr lang="en-IN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973641" y="1227655"/>
            <a:ext cx="3784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1.Urban</a:t>
            </a:r>
            <a:r>
              <a:rPr lang="hi-IN" dirty="0" smtClean="0"/>
              <a:t>/नगरीय निकाय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933" y="1412321"/>
            <a:ext cx="7349066" cy="4351338"/>
          </a:xfrm>
        </p:spPr>
      </p:pic>
      <p:sp>
        <p:nvSpPr>
          <p:cNvPr id="6" name="Text Placeholder 3"/>
          <p:cNvSpPr txBox="1">
            <a:spLocks/>
          </p:cNvSpPr>
          <p:nvPr/>
        </p:nvSpPr>
        <p:spPr>
          <a:xfrm>
            <a:off x="340232" y="1752609"/>
            <a:ext cx="3579835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/>
              <a:t>Path –&gt; </a:t>
            </a:r>
            <a:r>
              <a:rPr lang="hi-IN" sz="1400" b="1" dirty="0"/>
              <a:t>मुख पृष्ठ</a:t>
            </a:r>
            <a:r>
              <a:rPr lang="en-US" sz="1400" b="1" dirty="0"/>
              <a:t> -&gt; </a:t>
            </a:r>
            <a:r>
              <a:rPr lang="hi-IN" sz="1400" b="1" dirty="0"/>
              <a:t>निर्वाचन -&gt; नगरीय निकाय</a:t>
            </a:r>
            <a:r>
              <a:rPr lang="en-US" sz="1400" b="1" dirty="0"/>
              <a:t> </a:t>
            </a:r>
            <a:r>
              <a:rPr lang="en-US" sz="1400" b="1" dirty="0" smtClean="0"/>
              <a:t>-&gt; </a:t>
            </a:r>
            <a:r>
              <a:rPr lang="hi-IN" sz="1400" b="1" dirty="0" smtClean="0"/>
              <a:t>निर्वाचन अभिलेखागार</a:t>
            </a:r>
            <a:endParaRPr lang="en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All the election related information are present in the path given above.</a:t>
            </a:r>
            <a:r>
              <a:rPr lang="hi-IN" sz="1400" dirty="0" smtClean="0"/>
              <a:t>  </a:t>
            </a:r>
            <a:r>
              <a:rPr lang="en-IN" sz="14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Select any one from </a:t>
            </a:r>
            <a:r>
              <a:rPr lang="hi-IN" sz="1400" dirty="0" smtClean="0"/>
              <a:t>“निर्वाचन कार्यक्रम” ,”महतवपूर्ण डाटा एंट्री फॉर्म्स की लिंक”,”निर्वाचन की सुचना”,”नामांकन की जानकारी”,”मतदान की जानकारी”,”मतदान परिणाम की जानकारी”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Selected information is displayed on the page.</a:t>
            </a:r>
            <a:endParaRPr lang="hi-IN" sz="1400" dirty="0" smtClean="0"/>
          </a:p>
        </p:txBody>
      </p:sp>
    </p:spTree>
    <p:extLst>
      <p:ext uri="{BB962C8B-B14F-4D97-AF65-F5344CB8AC3E}">
        <p14:creationId xmlns:p14="http://schemas.microsoft.com/office/powerpoint/2010/main" val="327574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200" y="195785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Election Information</a:t>
            </a:r>
            <a:r>
              <a:rPr lang="en-IN" sz="2800" dirty="0" smtClean="0"/>
              <a:t>/</a:t>
            </a:r>
            <a:r>
              <a:rPr lang="hi-IN" sz="2800" dirty="0" smtClean="0"/>
              <a:t>निर्वाचन अभिलेखागार</a:t>
            </a:r>
            <a:endParaRPr lang="en-IN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973641" y="1227655"/>
            <a:ext cx="3784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1.Panchayat</a:t>
            </a:r>
            <a:r>
              <a:rPr lang="hi-IN" dirty="0" smtClean="0"/>
              <a:t>/पंचायत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973636" y="1540928"/>
            <a:ext cx="10820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Path –&gt; </a:t>
            </a:r>
            <a:r>
              <a:rPr lang="hi-IN" sz="1400" b="1" dirty="0" smtClean="0"/>
              <a:t>मुख पृष्ठ</a:t>
            </a:r>
            <a:r>
              <a:rPr lang="en-US" sz="1400" b="1" dirty="0" smtClean="0"/>
              <a:t> -&gt; </a:t>
            </a:r>
            <a:r>
              <a:rPr lang="hi-IN" sz="1400" b="1" dirty="0" smtClean="0"/>
              <a:t>निर्वाचन -&gt; पंचायत</a:t>
            </a:r>
            <a:endParaRPr lang="en-US" sz="1400" b="1" dirty="0"/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264032" y="2286009"/>
            <a:ext cx="3579835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/>
              <a:t>Path –&gt; </a:t>
            </a:r>
            <a:r>
              <a:rPr lang="hi-IN" sz="1400" b="1" dirty="0"/>
              <a:t>मुख पृष्ठ</a:t>
            </a:r>
            <a:r>
              <a:rPr lang="en-US" sz="1400" b="1" dirty="0"/>
              <a:t> -&gt; </a:t>
            </a:r>
            <a:r>
              <a:rPr lang="hi-IN" sz="1400" b="1" dirty="0"/>
              <a:t>निर्वाचन </a:t>
            </a:r>
            <a:r>
              <a:rPr lang="hi-IN" sz="1400" b="1" dirty="0" smtClean="0"/>
              <a:t>-&gt; पंचायत</a:t>
            </a:r>
            <a:r>
              <a:rPr lang="en-US" sz="1400" b="1" dirty="0" smtClean="0"/>
              <a:t> -&gt; </a:t>
            </a:r>
            <a:r>
              <a:rPr lang="hi-IN" sz="1400" b="1" dirty="0" smtClean="0"/>
              <a:t>निर्वाचन अभिलेखागार</a:t>
            </a:r>
            <a:endParaRPr lang="en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Click on </a:t>
            </a:r>
            <a:r>
              <a:rPr lang="hi-IN" sz="1400" dirty="0" smtClean="0"/>
              <a:t>निर्वाचन अभिलेखागार</a:t>
            </a:r>
            <a:r>
              <a:rPr lang="en-IN" sz="1400" dirty="0" smtClean="0"/>
              <a:t> the path is given above”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Select Year you want to see the details of election.</a:t>
            </a:r>
            <a:r>
              <a:rPr lang="hi-IN" sz="1400" dirty="0" smtClean="0"/>
              <a:t>  </a:t>
            </a:r>
            <a:r>
              <a:rPr lang="en-IN" sz="1400" dirty="0" smtClean="0"/>
              <a:t> </a:t>
            </a: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Selected information is displayed on the page.</a:t>
            </a:r>
            <a:endParaRPr lang="en-IN" sz="14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533" y="1825625"/>
            <a:ext cx="7194372" cy="4351338"/>
          </a:xfrm>
        </p:spPr>
      </p:pic>
    </p:spTree>
    <p:extLst>
      <p:ext uri="{BB962C8B-B14F-4D97-AF65-F5344CB8AC3E}">
        <p14:creationId xmlns:p14="http://schemas.microsoft.com/office/powerpoint/2010/main" val="370910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200" y="195785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Election Information</a:t>
            </a:r>
            <a:endParaRPr lang="en-IN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973641" y="1227655"/>
            <a:ext cx="3784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1.panchayat</a:t>
            </a:r>
            <a:r>
              <a:rPr lang="hi-IN" dirty="0" smtClean="0"/>
              <a:t>/पंचायत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866" y="1969564"/>
            <a:ext cx="7967133" cy="4351338"/>
          </a:xfrm>
        </p:spPr>
      </p:pic>
      <p:sp>
        <p:nvSpPr>
          <p:cNvPr id="6" name="Text Placeholder 3"/>
          <p:cNvSpPr txBox="1">
            <a:spLocks/>
          </p:cNvSpPr>
          <p:nvPr/>
        </p:nvSpPr>
        <p:spPr>
          <a:xfrm>
            <a:off x="340232" y="2082822"/>
            <a:ext cx="3579835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/>
              <a:t>Path –&gt; </a:t>
            </a:r>
            <a:r>
              <a:rPr lang="hi-IN" sz="1400" b="1" dirty="0"/>
              <a:t>मुख पृष्ठ</a:t>
            </a:r>
            <a:r>
              <a:rPr lang="en-US" sz="1400" b="1" dirty="0"/>
              <a:t> -&gt; </a:t>
            </a:r>
            <a:r>
              <a:rPr lang="hi-IN" sz="1400" b="1" dirty="0"/>
              <a:t>निर्वाचन -&gt; </a:t>
            </a:r>
            <a:r>
              <a:rPr lang="hi-IN" sz="1400" b="1" dirty="0" smtClean="0"/>
              <a:t>पंचायत</a:t>
            </a:r>
            <a:r>
              <a:rPr lang="en-US" sz="1400" b="1" dirty="0" smtClean="0"/>
              <a:t>-&gt; </a:t>
            </a:r>
            <a:r>
              <a:rPr lang="hi-IN" sz="1400" b="1" dirty="0" smtClean="0"/>
              <a:t>निर्वाचन अभिलेखागार</a:t>
            </a:r>
            <a:endParaRPr lang="en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All the election related information are present in the path given above.</a:t>
            </a:r>
            <a:r>
              <a:rPr lang="hi-IN" sz="1400" dirty="0" smtClean="0"/>
              <a:t>  </a:t>
            </a:r>
            <a:r>
              <a:rPr lang="en-IN" sz="14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Select any one from </a:t>
            </a:r>
            <a:r>
              <a:rPr lang="hi-IN" sz="1400" dirty="0" smtClean="0"/>
              <a:t>“निर्वाचन कार्यक्रम” ,”महतवपूर्ण डाटा एंट्री फॉर्म्स की लिंक”,”निर्वाचन की सुचना”,”नामांकन की जानकारी”,”मतदान की जानकारी”,”मतदान परिणाम की जानकारी”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Selected information is displayed on the page.</a:t>
            </a:r>
            <a:endParaRPr lang="hi-IN" sz="1400" dirty="0" smtClean="0"/>
          </a:p>
        </p:txBody>
      </p:sp>
    </p:spTree>
    <p:extLst>
      <p:ext uri="{BB962C8B-B14F-4D97-AF65-F5344CB8AC3E}">
        <p14:creationId xmlns:p14="http://schemas.microsoft.com/office/powerpoint/2010/main" val="108487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200" y="195785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Voter list search</a:t>
            </a:r>
            <a:r>
              <a:rPr lang="en-IN" sz="2800" dirty="0" smtClean="0"/>
              <a:t>/</a:t>
            </a:r>
            <a:r>
              <a:rPr lang="hi-IN" sz="2800" dirty="0" smtClean="0"/>
              <a:t>मतदाता सूची में अपना नाम ढूंढे</a:t>
            </a:r>
            <a:endParaRPr lang="en-IN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973641" y="1227655"/>
            <a:ext cx="3784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1.Urban</a:t>
            </a:r>
            <a:r>
              <a:rPr lang="hi-IN" dirty="0" smtClean="0"/>
              <a:t>/नगरीय निकाय</a:t>
            </a:r>
            <a:endParaRPr lang="en-US" dirty="0"/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264032" y="2286009"/>
            <a:ext cx="3579835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/>
              <a:t>Path –&gt; </a:t>
            </a:r>
            <a:r>
              <a:rPr lang="hi-IN" sz="1400" b="1" dirty="0"/>
              <a:t>मुख पृष्ठ</a:t>
            </a:r>
            <a:r>
              <a:rPr lang="en-US" sz="1400" b="1" dirty="0"/>
              <a:t> -&gt; </a:t>
            </a:r>
            <a:r>
              <a:rPr lang="hi-IN" sz="1400" b="1" dirty="0"/>
              <a:t>मतदाता-&gt; नगरीय निकाय</a:t>
            </a:r>
            <a:r>
              <a:rPr lang="en-US" sz="1400" b="1" dirty="0"/>
              <a:t>/</a:t>
            </a:r>
            <a:r>
              <a:rPr lang="hi-IN" sz="1400" b="1" dirty="0"/>
              <a:t>पंचायत -&gt; मतदाता सूची में अपना नाम ढूंढे</a:t>
            </a: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Click on </a:t>
            </a:r>
            <a:r>
              <a:rPr lang="hi-IN" sz="1400" dirty="0"/>
              <a:t> </a:t>
            </a:r>
            <a:r>
              <a:rPr lang="hi-IN" sz="1400" dirty="0" smtClean="0"/>
              <a:t>मतदाता सूची में अपना नाम ढूंढे </a:t>
            </a:r>
            <a:r>
              <a:rPr lang="en-IN" sz="1400" dirty="0" smtClean="0"/>
              <a:t>the path is given above”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Select District.</a:t>
            </a:r>
            <a:r>
              <a:rPr lang="hi-IN" sz="1400" dirty="0" smtClean="0"/>
              <a:t>  </a:t>
            </a:r>
            <a:r>
              <a:rPr lang="en-IN" sz="14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Enter “</a:t>
            </a:r>
            <a:r>
              <a:rPr lang="hi-IN" sz="1400" dirty="0" smtClean="0"/>
              <a:t>मतदाता का नाम</a:t>
            </a:r>
            <a:r>
              <a:rPr lang="en-IN" sz="1400" dirty="0" smtClean="0"/>
              <a:t>. </a:t>
            </a:r>
            <a:r>
              <a:rPr lang="en-US" sz="1400" dirty="0"/>
              <a:t>E</a:t>
            </a:r>
            <a:r>
              <a:rPr lang="en-US" sz="1400" dirty="0" smtClean="0"/>
              <a:t>nter additional fields like “</a:t>
            </a:r>
            <a:r>
              <a:rPr lang="hi-IN" sz="1400" dirty="0" smtClean="0"/>
              <a:t>शहरी/ग्रामीण</a:t>
            </a:r>
            <a:r>
              <a:rPr lang="en-US" sz="1400" dirty="0" smtClean="0"/>
              <a:t>”</a:t>
            </a:r>
            <a:r>
              <a:rPr lang="hi-IN" sz="1400" dirty="0" smtClean="0"/>
              <a:t> , “पिता पति का नाम”,”लिंग”, “आयु”</a:t>
            </a:r>
            <a:r>
              <a:rPr lang="en-IN" sz="1400" dirty="0" smtClean="0"/>
              <a:t> etc. although they are not mandatory.</a:t>
            </a:r>
            <a:r>
              <a:rPr lang="hi-IN" sz="1400" dirty="0" smtClean="0"/>
              <a:t> </a:t>
            </a:r>
            <a:endParaRPr lang="en-US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Click on “</a:t>
            </a:r>
            <a:r>
              <a:rPr lang="hi-IN" sz="1400" dirty="0" smtClean="0"/>
              <a:t>खोंजे</a:t>
            </a:r>
            <a:r>
              <a:rPr lang="en-US" sz="1400" dirty="0" smtClean="0"/>
              <a:t>”</a:t>
            </a:r>
            <a:r>
              <a:rPr lang="hi-IN" sz="1400" dirty="0" smtClean="0"/>
              <a:t>      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Selected information is displayed on the page.</a:t>
            </a:r>
            <a:endParaRPr lang="en-IN" sz="1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67" y="1227655"/>
            <a:ext cx="8212665" cy="4913842"/>
          </a:xfrm>
        </p:spPr>
      </p:pic>
    </p:spTree>
    <p:extLst>
      <p:ext uri="{BB962C8B-B14F-4D97-AF65-F5344CB8AC3E}">
        <p14:creationId xmlns:p14="http://schemas.microsoft.com/office/powerpoint/2010/main" val="99909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200" y="195785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Forms/</a:t>
            </a:r>
            <a:r>
              <a:rPr lang="hi-IN" sz="2800" dirty="0" smtClean="0"/>
              <a:t>फॉर्म्स</a:t>
            </a:r>
            <a:endParaRPr lang="en-IN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973641" y="1227655"/>
            <a:ext cx="3784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1.Urban</a:t>
            </a:r>
            <a:r>
              <a:rPr lang="hi-IN" dirty="0" smtClean="0"/>
              <a:t>/नगरीय निकाय</a:t>
            </a:r>
            <a:endParaRPr lang="en-US" dirty="0"/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264032" y="2286009"/>
            <a:ext cx="3579835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/>
              <a:t>Path –&gt; </a:t>
            </a:r>
            <a:r>
              <a:rPr lang="hi-IN" sz="1400" b="1" dirty="0"/>
              <a:t>मुख पृष्ठ</a:t>
            </a:r>
            <a:r>
              <a:rPr lang="en-US" sz="1400" b="1" dirty="0"/>
              <a:t> -&gt; </a:t>
            </a:r>
            <a:r>
              <a:rPr lang="hi-IN" sz="1400" b="1" dirty="0"/>
              <a:t>छापें -&gt; नगरीय निकाय -&gt; प्ररूप एवं प्रपत्र</a:t>
            </a: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Click on </a:t>
            </a:r>
            <a:r>
              <a:rPr lang="hi-IN" sz="1400" dirty="0" smtClean="0"/>
              <a:t>नगरीय निकाय </a:t>
            </a:r>
            <a:r>
              <a:rPr lang="en-IN" sz="1400" dirty="0" smtClean="0"/>
              <a:t>the path is given above”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Under </a:t>
            </a:r>
            <a:r>
              <a:rPr lang="hi-IN" sz="1400" dirty="0" smtClean="0"/>
              <a:t>नगरीय निकाय </a:t>
            </a:r>
            <a:r>
              <a:rPr lang="en-US" sz="1400" dirty="0" smtClean="0"/>
              <a:t>select any one from “</a:t>
            </a:r>
            <a:r>
              <a:rPr lang="hi-IN" sz="1400" dirty="0" smtClean="0"/>
              <a:t>प्ररूप एवं प्रपत्र</a:t>
            </a:r>
            <a:r>
              <a:rPr lang="en-US" sz="1400" dirty="0" smtClean="0"/>
              <a:t>”</a:t>
            </a:r>
            <a:r>
              <a:rPr lang="hi-IN" sz="1400" dirty="0" smtClean="0"/>
              <a:t> ,चेकलिस्ट</a:t>
            </a:r>
            <a:r>
              <a:rPr lang="en-US" sz="1400" dirty="0" smtClean="0"/>
              <a:t>.</a:t>
            </a:r>
            <a:r>
              <a:rPr lang="hi-IN" sz="1400" dirty="0" smtClean="0"/>
              <a:t>  </a:t>
            </a:r>
            <a:r>
              <a:rPr lang="en-IN" sz="14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Under </a:t>
            </a:r>
            <a:r>
              <a:rPr lang="hi-IN" sz="1400" dirty="0" smtClean="0"/>
              <a:t>प्ररूप एवं प्रपत्र </a:t>
            </a:r>
            <a:r>
              <a:rPr lang="en-US" sz="1400" dirty="0" smtClean="0"/>
              <a:t>you can also select the option given on the right hand side.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The options are </a:t>
            </a:r>
            <a:r>
              <a:rPr lang="hi-IN" sz="1400" dirty="0" smtClean="0"/>
              <a:t>“सभी”,”उम्मीदवार”,”पीठासीन अधिकारी”,”रिटर्निंग अधिकारी”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Selected information is displayed on the page.</a:t>
            </a:r>
            <a:endParaRPr lang="en-IN" sz="1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308" y="1227655"/>
            <a:ext cx="7754094" cy="4714866"/>
          </a:xfrm>
        </p:spPr>
      </p:pic>
    </p:spTree>
    <p:extLst>
      <p:ext uri="{BB962C8B-B14F-4D97-AF65-F5344CB8AC3E}">
        <p14:creationId xmlns:p14="http://schemas.microsoft.com/office/powerpoint/2010/main" val="180586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200" y="195785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Forms/</a:t>
            </a:r>
            <a:r>
              <a:rPr lang="hi-IN" sz="2800" dirty="0" smtClean="0"/>
              <a:t>फॉर्म्स</a:t>
            </a:r>
            <a:endParaRPr lang="en-IN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973641" y="1227655"/>
            <a:ext cx="3784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1.Panchayat</a:t>
            </a:r>
            <a:r>
              <a:rPr lang="hi-IN" dirty="0" smtClean="0"/>
              <a:t>/पंचायत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973636" y="1540928"/>
            <a:ext cx="10820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 </a:t>
            </a:r>
            <a:endParaRPr lang="en-US" sz="1400" b="1" dirty="0"/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264032" y="2286009"/>
            <a:ext cx="3579835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/>
              <a:t>Path –&gt; </a:t>
            </a:r>
            <a:r>
              <a:rPr lang="hi-IN" sz="1400" b="1" dirty="0"/>
              <a:t>मुख पृष्ठ</a:t>
            </a:r>
            <a:r>
              <a:rPr lang="en-US" sz="1400" b="1" dirty="0"/>
              <a:t> -&gt; </a:t>
            </a:r>
            <a:r>
              <a:rPr lang="hi-IN" sz="1400" b="1" dirty="0"/>
              <a:t>छापें -&gt; पंचायत -&gt; प्ररूप एवं प्रपत्र</a:t>
            </a: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Click on </a:t>
            </a:r>
            <a:r>
              <a:rPr lang="hi-IN" sz="1400" dirty="0" smtClean="0"/>
              <a:t>पंचायत </a:t>
            </a:r>
            <a:r>
              <a:rPr lang="en-IN" sz="1400" dirty="0" smtClean="0"/>
              <a:t>the path is given above”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Under </a:t>
            </a:r>
            <a:r>
              <a:rPr lang="hi-IN" sz="1400" dirty="0" smtClean="0"/>
              <a:t>पंचायत </a:t>
            </a:r>
            <a:r>
              <a:rPr lang="en-US" sz="1400" dirty="0" smtClean="0"/>
              <a:t>select any one from “</a:t>
            </a:r>
            <a:r>
              <a:rPr lang="hi-IN" sz="1400" dirty="0" smtClean="0"/>
              <a:t>प्ररूप एवं प्रपत्र</a:t>
            </a:r>
            <a:r>
              <a:rPr lang="en-US" sz="1400" dirty="0" smtClean="0"/>
              <a:t>”</a:t>
            </a:r>
            <a:r>
              <a:rPr lang="hi-IN" sz="1400" dirty="0" smtClean="0"/>
              <a:t> ,चेकलिस्ट</a:t>
            </a:r>
            <a:r>
              <a:rPr lang="en-US" sz="1400" dirty="0" smtClean="0"/>
              <a:t>.</a:t>
            </a:r>
            <a:r>
              <a:rPr lang="hi-IN" sz="1400" dirty="0" smtClean="0"/>
              <a:t>  </a:t>
            </a:r>
            <a:r>
              <a:rPr lang="en-IN" sz="14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Under </a:t>
            </a:r>
            <a:r>
              <a:rPr lang="hi-IN" sz="1400" dirty="0" smtClean="0"/>
              <a:t>प्ररूप एवं प्रपत्र </a:t>
            </a:r>
            <a:r>
              <a:rPr lang="en-US" sz="1400" dirty="0" smtClean="0"/>
              <a:t>you can also select the option given on the right hand side.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The options are </a:t>
            </a:r>
            <a:r>
              <a:rPr lang="hi-IN" sz="1400" dirty="0" smtClean="0"/>
              <a:t>“सभी”,”उम्मीदवार”,”पीठासीन अधिकारी”,”रिटर्निंग अधिकारी”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Selected information is displayed on the page.</a:t>
            </a:r>
            <a:endParaRPr lang="en-IN" sz="14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907" y="1176308"/>
            <a:ext cx="7905601" cy="4351338"/>
          </a:xfrm>
        </p:spPr>
      </p:pic>
    </p:spTree>
    <p:extLst>
      <p:ext uri="{BB962C8B-B14F-4D97-AF65-F5344CB8AC3E}">
        <p14:creationId xmlns:p14="http://schemas.microsoft.com/office/powerpoint/2010/main" val="207675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200" y="195785"/>
            <a:ext cx="10515600" cy="1325563"/>
          </a:xfrm>
        </p:spPr>
        <p:txBody>
          <a:bodyPr>
            <a:normAutofit/>
          </a:bodyPr>
          <a:lstStyle/>
          <a:p>
            <a:r>
              <a:rPr lang="hi-IN" sz="2800" dirty="0" smtClean="0"/>
              <a:t>निर्वाचन पदाधिकारी</a:t>
            </a:r>
            <a:r>
              <a:rPr lang="en-US" sz="2800" dirty="0" smtClean="0"/>
              <a:t>/Election Officer</a:t>
            </a:r>
            <a:endParaRPr lang="en-IN" sz="2800" dirty="0"/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264032" y="1955796"/>
            <a:ext cx="3579835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/>
              <a:t>Path –&gt; </a:t>
            </a:r>
            <a:r>
              <a:rPr lang="hi-IN" sz="1400" b="1" dirty="0"/>
              <a:t>मुख पृष्ठ</a:t>
            </a:r>
            <a:r>
              <a:rPr lang="en-US" sz="1400" b="1" dirty="0"/>
              <a:t> </a:t>
            </a:r>
            <a:r>
              <a:rPr lang="en-US" sz="1400" b="1" dirty="0" smtClean="0"/>
              <a:t>-&gt; </a:t>
            </a:r>
            <a:r>
              <a:rPr lang="hi-IN" sz="1400" b="1" dirty="0" smtClean="0"/>
              <a:t>निर्वाचन पदाधिअकरी -&gt; नगरीयनिकाय/पंचायत</a:t>
            </a: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Under </a:t>
            </a:r>
            <a:r>
              <a:rPr lang="hi-IN" sz="1400" dirty="0" smtClean="0"/>
              <a:t>नगरीय निकाय/पंचायत </a:t>
            </a:r>
            <a:r>
              <a:rPr lang="en-US" sz="1400" dirty="0" smtClean="0"/>
              <a:t>menu </a:t>
            </a:r>
            <a:r>
              <a:rPr lang="en-US" sz="1400" dirty="0" err="1" smtClean="0"/>
              <a:t>ther</a:t>
            </a:r>
            <a:r>
              <a:rPr lang="en-US" sz="1400" dirty="0" smtClean="0"/>
              <a:t> are various election officer like “</a:t>
            </a:r>
            <a:r>
              <a:rPr lang="hi-IN" sz="1400" dirty="0"/>
              <a:t>कलेक्टर एवं जिला निर्वाचन अधिकारी</a:t>
            </a:r>
            <a:r>
              <a:rPr lang="en-US" sz="1400" dirty="0" smtClean="0"/>
              <a:t>” , “</a:t>
            </a:r>
            <a:r>
              <a:rPr lang="hi-IN" sz="1400" dirty="0"/>
              <a:t>उप जिला निर्वाचन अधिकारी</a:t>
            </a:r>
            <a:r>
              <a:rPr lang="en-US" sz="1400" dirty="0" smtClean="0"/>
              <a:t>” , “</a:t>
            </a:r>
            <a:r>
              <a:rPr lang="hi-IN" sz="1400" dirty="0"/>
              <a:t>रजिस्ट्रीकरण अधिकारी</a:t>
            </a:r>
            <a:r>
              <a:rPr lang="en-US" sz="1400" dirty="0" smtClean="0"/>
              <a:t>” </a:t>
            </a:r>
            <a:r>
              <a:rPr lang="hi-IN" sz="1400" dirty="0" smtClean="0"/>
              <a:t>and </a:t>
            </a:r>
            <a:r>
              <a:rPr lang="en-US" sz="1400" dirty="0" smtClean="0"/>
              <a:t>many more</a:t>
            </a:r>
            <a:endParaRPr lang="en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For each user there are various document given on the right hand side like “</a:t>
            </a:r>
            <a:r>
              <a:rPr lang="hi-IN" sz="1400" dirty="0" smtClean="0"/>
              <a:t>राजपत्र</a:t>
            </a:r>
            <a:r>
              <a:rPr lang="en-US" sz="1400" dirty="0" smtClean="0"/>
              <a:t>”</a:t>
            </a:r>
            <a:r>
              <a:rPr lang="hi-IN" sz="1400" dirty="0" smtClean="0"/>
              <a:t> , “आयोग द्वारा जारी निर्देश” , आदेश , “मार्गदर्शिका” , “चेकलिस्ट” , “प्रकाशित सामग्री”</a:t>
            </a:r>
            <a:r>
              <a:rPr lang="en-US" sz="1400" dirty="0" smtClean="0"/>
              <a:t>.</a:t>
            </a:r>
            <a:r>
              <a:rPr lang="hi-IN" sz="1400" dirty="0" smtClean="0"/>
              <a:t>  </a:t>
            </a:r>
            <a:r>
              <a:rPr lang="en-IN" sz="1400" dirty="0" smtClean="0"/>
              <a:t> </a:t>
            </a: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Selected information is displayed on the page.</a:t>
            </a:r>
            <a:endParaRPr lang="en-IN" sz="14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1416046"/>
            <a:ext cx="8128000" cy="4351338"/>
          </a:xfrm>
        </p:spPr>
      </p:pic>
    </p:spTree>
    <p:extLst>
      <p:ext uri="{BB962C8B-B14F-4D97-AF65-F5344CB8AC3E}">
        <p14:creationId xmlns:p14="http://schemas.microsoft.com/office/powerpoint/2010/main" val="154520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200" y="195785"/>
            <a:ext cx="10515600" cy="1325563"/>
          </a:xfrm>
        </p:spPr>
        <p:txBody>
          <a:bodyPr>
            <a:normAutofit/>
          </a:bodyPr>
          <a:lstStyle/>
          <a:p>
            <a:r>
              <a:rPr lang="hi-IN" sz="2800" dirty="0" smtClean="0"/>
              <a:t>आयोग द्वारा जारी निर्देश</a:t>
            </a:r>
            <a:r>
              <a:rPr lang="en-US" sz="2800" dirty="0" smtClean="0"/>
              <a:t>/Instructions</a:t>
            </a:r>
            <a:endParaRPr lang="en-IN" sz="2800" dirty="0"/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264032" y="1955796"/>
            <a:ext cx="3579835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/>
              <a:t>Path –&gt; </a:t>
            </a:r>
            <a:r>
              <a:rPr lang="hi-IN" sz="1400" b="1" dirty="0"/>
              <a:t>मुख पृष्ठ</a:t>
            </a:r>
            <a:r>
              <a:rPr lang="en-US" sz="1400" b="1" dirty="0"/>
              <a:t> -&gt; </a:t>
            </a:r>
            <a:r>
              <a:rPr lang="hi-IN" sz="1400" b="1" dirty="0"/>
              <a:t>आयोग द्वारा जारी निर्देश</a:t>
            </a:r>
            <a:r>
              <a:rPr lang="en-US" sz="1400" b="1" dirty="0"/>
              <a:t> </a:t>
            </a: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Click on </a:t>
            </a:r>
            <a:r>
              <a:rPr lang="hi-IN" sz="1400" dirty="0" smtClean="0"/>
              <a:t>आयोग द्वारा जारी निर्देश</a:t>
            </a:r>
            <a:endParaRPr lang="en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Under </a:t>
            </a:r>
            <a:r>
              <a:rPr lang="hi-IN" sz="1400" dirty="0" smtClean="0"/>
              <a:t>आयोग द्वारा जारी निर्देश </a:t>
            </a:r>
            <a:r>
              <a:rPr lang="en-US" sz="1400" dirty="0" smtClean="0"/>
              <a:t>select any one from</a:t>
            </a:r>
            <a:r>
              <a:rPr lang="hi-IN" sz="1400" dirty="0" smtClean="0"/>
              <a:t> </a:t>
            </a:r>
            <a:r>
              <a:rPr lang="en-US" sz="1400" dirty="0" smtClean="0"/>
              <a:t>right hand side option  “</a:t>
            </a:r>
            <a:r>
              <a:rPr lang="hi-IN" sz="1400" dirty="0" smtClean="0"/>
              <a:t>नगरीय निकाय निर्वाचन</a:t>
            </a:r>
            <a:r>
              <a:rPr lang="en-US" sz="1400" dirty="0" smtClean="0"/>
              <a:t>”</a:t>
            </a:r>
            <a:r>
              <a:rPr lang="hi-IN" sz="1400" dirty="0" smtClean="0"/>
              <a:t> ,पंचायत निर्वाचन,मतदाता सूची</a:t>
            </a:r>
            <a:r>
              <a:rPr lang="en-US" sz="1400" dirty="0" smtClean="0"/>
              <a:t> </a:t>
            </a:r>
            <a:r>
              <a:rPr lang="hi-IN" sz="1400" dirty="0" smtClean="0"/>
              <a:t>पुनरीक्षण,निर्वाचन व्यय लेखा,इलेक्ट्रॉनिक वोटिंग मशीन,प्रशिक्षण,मतदाता जागरूकता,निर्वाचन स्टोर,विधि,शिकायत,वित्त और बजट,स्थापना और स्टोर,सुचना प्रद्योगिकी,विवध </a:t>
            </a:r>
            <a:r>
              <a:rPr lang="en-US" sz="1400" dirty="0" smtClean="0"/>
              <a:t>.</a:t>
            </a:r>
            <a:r>
              <a:rPr lang="hi-IN" sz="1400" dirty="0" smtClean="0"/>
              <a:t>  </a:t>
            </a:r>
            <a:r>
              <a:rPr lang="en-IN" sz="1400" dirty="0" smtClean="0"/>
              <a:t> </a:t>
            </a: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Selected information is displayed on the page.</a:t>
            </a:r>
            <a:endParaRPr lang="en-IN" sz="1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224" y="1416046"/>
            <a:ext cx="7795249" cy="4351338"/>
          </a:xfrm>
        </p:spPr>
      </p:pic>
    </p:spTree>
    <p:extLst>
      <p:ext uri="{BB962C8B-B14F-4D97-AF65-F5344CB8AC3E}">
        <p14:creationId xmlns:p14="http://schemas.microsoft.com/office/powerpoint/2010/main" val="390052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200" y="195785"/>
            <a:ext cx="10515600" cy="1325563"/>
          </a:xfrm>
        </p:spPr>
        <p:txBody>
          <a:bodyPr>
            <a:normAutofit/>
          </a:bodyPr>
          <a:lstStyle/>
          <a:p>
            <a:r>
              <a:rPr lang="hi-IN" sz="2800" dirty="0" smtClean="0"/>
              <a:t>संपर्क करें</a:t>
            </a:r>
            <a:r>
              <a:rPr lang="en-US" sz="2800" dirty="0" smtClean="0"/>
              <a:t>/Contact us</a:t>
            </a:r>
            <a:endParaRPr lang="en-IN" sz="2800" dirty="0"/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264032" y="1566314"/>
            <a:ext cx="3579835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/>
              <a:t>Path –&gt; </a:t>
            </a:r>
            <a:r>
              <a:rPr lang="hi-IN" sz="1400" b="1" dirty="0"/>
              <a:t>मुख पृष्ठ</a:t>
            </a:r>
            <a:r>
              <a:rPr lang="en-US" sz="1400" b="1" dirty="0"/>
              <a:t> </a:t>
            </a:r>
            <a:r>
              <a:rPr lang="en-US" sz="1400" b="1" dirty="0" smtClean="0"/>
              <a:t>-&gt; </a:t>
            </a:r>
            <a:r>
              <a:rPr lang="hi-IN" sz="1400" b="1" dirty="0" smtClean="0"/>
              <a:t>संपर्क करें</a:t>
            </a: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1400" dirty="0" smtClean="0"/>
              <a:t>Click on</a:t>
            </a:r>
            <a:r>
              <a:rPr lang="hi-IN" sz="1400" dirty="0" smtClean="0"/>
              <a:t> संपर्क करें</a:t>
            </a:r>
            <a:endParaRPr lang="en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A list of commission contact is displayed .</a:t>
            </a:r>
            <a:r>
              <a:rPr lang="hi-IN" sz="1400" dirty="0" smtClean="0"/>
              <a:t>  </a:t>
            </a:r>
            <a:r>
              <a:rPr lang="en-IN" sz="1400" dirty="0" smtClean="0"/>
              <a:t> </a:t>
            </a: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There is also a option on the right hand side menu “</a:t>
            </a:r>
            <a:r>
              <a:rPr lang="hi-IN" sz="1400" dirty="0" smtClean="0"/>
              <a:t>आयोग</a:t>
            </a:r>
            <a:r>
              <a:rPr lang="en-US" sz="1400" dirty="0" smtClean="0"/>
              <a:t>”</a:t>
            </a:r>
            <a:r>
              <a:rPr lang="hi-IN" sz="1400" dirty="0" smtClean="0"/>
              <a:t> , “संभागीय आयुक्त”, ”जिला निर्वाचन अधिकारी” , “उप जिला निर्वाचन अधिकारी” , “जिला इ गवर्नेंस मेनेजर”</a:t>
            </a:r>
            <a:r>
              <a:rPr lang="en-US" sz="1400" dirty="0" smtClean="0"/>
              <a:t>.</a:t>
            </a:r>
            <a:endParaRPr lang="hi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When you click on any one of the above related information is displayed on the page.</a:t>
            </a:r>
            <a:endParaRPr lang="en-IN" sz="14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333" y="1416046"/>
            <a:ext cx="7842756" cy="4351338"/>
          </a:xfrm>
        </p:spPr>
      </p:pic>
    </p:spTree>
    <p:extLst>
      <p:ext uri="{BB962C8B-B14F-4D97-AF65-F5344CB8AC3E}">
        <p14:creationId xmlns:p14="http://schemas.microsoft.com/office/powerpoint/2010/main" val="94329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09575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Training/</a:t>
            </a:r>
            <a:r>
              <a:rPr lang="hi-IN" sz="2800" dirty="0" smtClean="0"/>
              <a:t>ट्रेनिंग</a:t>
            </a:r>
            <a:endParaRPr lang="en-IN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595" y="735009"/>
            <a:ext cx="7179733" cy="5032375"/>
          </a:xfrm>
        </p:spPr>
      </p:pic>
      <p:sp>
        <p:nvSpPr>
          <p:cNvPr id="5" name="Text Placeholder 3"/>
          <p:cNvSpPr txBox="1">
            <a:spLocks/>
          </p:cNvSpPr>
          <p:nvPr/>
        </p:nvSpPr>
        <p:spPr>
          <a:xfrm>
            <a:off x="509575" y="1955796"/>
            <a:ext cx="3579835" cy="3811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/>
              <a:t>Path –&gt; </a:t>
            </a:r>
            <a:r>
              <a:rPr lang="hi-IN" sz="1400" b="1" dirty="0"/>
              <a:t>मुख पृष्ठ</a:t>
            </a:r>
            <a:r>
              <a:rPr lang="en-US" sz="1400" b="1" dirty="0"/>
              <a:t> -&gt; </a:t>
            </a:r>
            <a:r>
              <a:rPr lang="hi-IN" sz="1400" dirty="0" smtClean="0">
                <a:hlinkClick r:id="rId3"/>
              </a:rPr>
              <a:t>जिलों </a:t>
            </a:r>
            <a:r>
              <a:rPr lang="hi-IN" sz="1400" dirty="0">
                <a:hlinkClick r:id="rId3"/>
              </a:rPr>
              <a:t>के लिए प्रशिक्षण सामग्री (डाउनलोड करें)</a:t>
            </a:r>
            <a:endParaRPr lang="en-IN" sz="1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All the training related information is Displayed on this page .</a:t>
            </a:r>
            <a:r>
              <a:rPr lang="hi-IN" sz="1400" dirty="0" smtClean="0"/>
              <a:t>  </a:t>
            </a:r>
            <a:r>
              <a:rPr lang="en-IN" sz="1400" dirty="0" smtClean="0"/>
              <a:t> </a:t>
            </a:r>
            <a:endParaRPr lang="hi-IN" sz="1400" dirty="0" smtClean="0"/>
          </a:p>
        </p:txBody>
      </p:sp>
    </p:spTree>
    <p:extLst>
      <p:ext uri="{BB962C8B-B14F-4D97-AF65-F5344CB8AC3E}">
        <p14:creationId xmlns:p14="http://schemas.microsoft.com/office/powerpoint/2010/main" val="100630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61309" y="2268187"/>
            <a:ext cx="7956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 smtClean="0"/>
              <a:t>Thank You</a:t>
            </a:r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val="3161487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4224</Words>
  <Application>Microsoft Office PowerPoint</Application>
  <PresentationFormat>Widescreen</PresentationFormat>
  <Paragraphs>662</Paragraphs>
  <Slides>154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154</vt:i4>
      </vt:variant>
    </vt:vector>
  </HeadingPairs>
  <TitlesOfParts>
    <vt:vector size="162" baseType="lpstr">
      <vt:lpstr>Arial</vt:lpstr>
      <vt:lpstr>Calibri</vt:lpstr>
      <vt:lpstr>Calibri Light</vt:lpstr>
      <vt:lpstr>Mangal</vt:lpstr>
      <vt:lpstr>Trebuchet MS</vt:lpstr>
      <vt:lpstr>Wingdings</vt:lpstr>
      <vt:lpstr>Office Theme</vt:lpstr>
      <vt:lpstr>Bitmap Image</vt:lpstr>
      <vt:lpstr>IT applications</vt:lpstr>
      <vt:lpstr>PowerPoint Presentation</vt:lpstr>
      <vt:lpstr>Login Page</vt:lpstr>
      <vt:lpstr>PowerPoint Presentation</vt:lpstr>
      <vt:lpstr>PowerPoint Presentation</vt:lpstr>
      <vt:lpstr>User Registration</vt:lpstr>
      <vt:lpstr>User Management</vt:lpstr>
      <vt:lpstr>Ward Master</vt:lpstr>
      <vt:lpstr>Ward Master</vt:lpstr>
      <vt:lpstr>Polling Station Master</vt:lpstr>
      <vt:lpstr>Polling Station Master</vt:lpstr>
      <vt:lpstr>PowerPoint Presentation</vt:lpstr>
      <vt:lpstr>Login Page</vt:lpstr>
      <vt:lpstr>Dashboard </vt:lpstr>
      <vt:lpstr>Reservation (Rural )</vt:lpstr>
      <vt:lpstr>Reservation (Rural  Praroop)</vt:lpstr>
      <vt:lpstr>Reservation (Urban )</vt:lpstr>
      <vt:lpstr>Reservation (Urban Praroop)</vt:lpstr>
      <vt:lpstr>Notification (Rural)</vt:lpstr>
      <vt:lpstr>Notification (Rural  Praroop)</vt:lpstr>
      <vt:lpstr>Notification (Urban)</vt:lpstr>
      <vt:lpstr>Notification (Urban Praroop)</vt:lpstr>
      <vt:lpstr>PowerPoint Presentation</vt:lpstr>
      <vt:lpstr>Nomination(Urban-Nomination Filed)</vt:lpstr>
      <vt:lpstr>Nomination(Urban-Nomination Reject)</vt:lpstr>
      <vt:lpstr>Nomination(Urban-Nomination Withdrawal)</vt:lpstr>
      <vt:lpstr>Nomination(Sequencing and symbol allotment)</vt:lpstr>
      <vt:lpstr>Nomination(Sequencing)</vt:lpstr>
      <vt:lpstr>Nomination(Symbol allotment)</vt:lpstr>
      <vt:lpstr>Nomination(Praroop-10/8 Generation)</vt:lpstr>
      <vt:lpstr>PowerPoint Presentation</vt:lpstr>
      <vt:lpstr> OLIN Online Nomination  </vt:lpstr>
      <vt:lpstr>PowerPoint Presentation</vt:lpstr>
      <vt:lpstr>  OLIN icon पर क्लिक करे.</vt:lpstr>
      <vt:lpstr>OLIN  - होम पेज</vt:lpstr>
      <vt:lpstr>ऑनलाईन नामनिर्देशन (OLIN) क्या करें. ***** 13 - सरल कदम ***** </vt:lpstr>
      <vt:lpstr>***** आवश्यक निर्देश ***** </vt:lpstr>
      <vt:lpstr>ऑनलाइन नाम निर्देशन (OLIN) के लिए पहले पंजीकरण करे </vt:lpstr>
      <vt:lpstr> पंचायत-ऑनलाइन नाम निर्देशन </vt:lpstr>
      <vt:lpstr>पंजीकरण उपरांत अभ्यर्थी लॉगिन करे|  </vt:lpstr>
      <vt:lpstr> पंजीकरण उपरांत प्रिंट करें और जाँचे</vt:lpstr>
      <vt:lpstr>  ऑनलाइन नाम निर्देशन (OLIN) के लिए लॉग इन करें .  </vt:lpstr>
      <vt:lpstr> यूज़र आई डी और पासवर्ड की सहायता से लागिन करें OTP- वेरीफाई करें  </vt:lpstr>
      <vt:lpstr>अभ्यर्थी लॉगिन करे |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Functionalities</vt:lpstr>
      <vt:lpstr> Login Page     </vt:lpstr>
      <vt:lpstr>Home Page</vt:lpstr>
      <vt:lpstr>Home Page</vt:lpstr>
      <vt:lpstr>Vehicle Registration</vt:lpstr>
      <vt:lpstr>वाहन अधिग्रहण पावती</vt:lpstr>
      <vt:lpstr>Search Vehicle</vt:lpstr>
      <vt:lpstr>Search Vehicle by ID</vt:lpstr>
      <vt:lpstr>Edit Vehicle Details</vt:lpstr>
      <vt:lpstr>Vehicle Arrival Information</vt:lpstr>
      <vt:lpstr>Vehicle Arrival Information - 2</vt:lpstr>
      <vt:lpstr>वाहन मुक्ति आदेश</vt:lpstr>
      <vt:lpstr>Vehicle Payment</vt:lpstr>
      <vt:lpstr>Payment Receipt </vt:lpstr>
      <vt:lpstr>Create Route</vt:lpstr>
      <vt:lpstr>Assign Vehicle To Route</vt:lpstr>
      <vt:lpstr>Search/Update Route</vt:lpstr>
      <vt:lpstr> Route chart (पत्रक)</vt:lpstr>
      <vt:lpstr>PowerPoint Presentation</vt:lpstr>
      <vt:lpstr>Result</vt:lpstr>
      <vt:lpstr>Result</vt:lpstr>
      <vt:lpstr>Result</vt:lpstr>
      <vt:lpstr>Result</vt:lpstr>
      <vt:lpstr>Result</vt:lpstr>
      <vt:lpstr>Result</vt:lpstr>
      <vt:lpstr>Result</vt:lpstr>
      <vt:lpstr>Result</vt:lpstr>
      <vt:lpstr>PowerPoint Presentation</vt:lpstr>
      <vt:lpstr>PowerPoint Presentation</vt:lpstr>
      <vt:lpstr>EVM-Home Page</vt:lpstr>
      <vt:lpstr>EVM-Masters Entry</vt:lpstr>
      <vt:lpstr>EVM-FLC Entry</vt:lpstr>
      <vt:lpstr>EVM-DEO Randomization</vt:lpstr>
      <vt:lpstr>EVM-DEO Randomization Report</vt:lpstr>
      <vt:lpstr>EVM-RO Randomization</vt:lpstr>
      <vt:lpstr>EVM-DEO Randomization Report</vt:lpstr>
      <vt:lpstr>PowerPoint Presentation</vt:lpstr>
      <vt:lpstr>Login Page</vt:lpstr>
      <vt:lpstr>Dashboard </vt:lpstr>
      <vt:lpstr>Home Page</vt:lpstr>
      <vt:lpstr>District  Demand </vt:lpstr>
      <vt:lpstr>District level Distribution </vt:lpstr>
      <vt:lpstr>District Stock Entry</vt:lpstr>
      <vt:lpstr>Physical Verification and Stock</vt:lpstr>
      <vt:lpstr>Reports </vt:lpstr>
      <vt:lpstr>Resources for further reference</vt:lpstr>
      <vt:lpstr>PowerPoint Presentation</vt:lpstr>
      <vt:lpstr>Home Page</vt:lpstr>
      <vt:lpstr>District Demand</vt:lpstr>
      <vt:lpstr>Pending Bills</vt:lpstr>
      <vt:lpstr>Demand Verify &amp; Submit</vt:lpstr>
      <vt:lpstr>Reports</vt:lpstr>
      <vt:lpstr>Reports</vt:lpstr>
      <vt:lpstr>Reports</vt:lpstr>
      <vt:lpstr>Resources for further reference</vt:lpstr>
      <vt:lpstr>PowerPoint Presentation</vt:lpstr>
      <vt:lpstr>Login Page </vt:lpstr>
      <vt:lpstr>Home Page</vt:lpstr>
      <vt:lpstr>Case Master </vt:lpstr>
      <vt:lpstr>Add Reply </vt:lpstr>
      <vt:lpstr>Reports</vt:lpstr>
      <vt:lpstr>Change Password </vt:lpstr>
      <vt:lpstr>PowerPoint Presentation</vt:lpstr>
      <vt:lpstr>Homepage</vt:lpstr>
      <vt:lpstr>Latest Instructions</vt:lpstr>
      <vt:lpstr>Publications/प्रकाशित सामग्री</vt:lpstr>
      <vt:lpstr>Publications/प्रकाशित सामग्री</vt:lpstr>
      <vt:lpstr>Election Information/निर्वाचन अभिलेखागार</vt:lpstr>
      <vt:lpstr>Election Information</vt:lpstr>
      <vt:lpstr>Election Information/निर्वाचन अभिलेखागार</vt:lpstr>
      <vt:lpstr>Election Information</vt:lpstr>
      <vt:lpstr>Voter list search/मतदाता सूची में अपना नाम ढूंढे</vt:lpstr>
      <vt:lpstr>Forms/फॉर्म्स</vt:lpstr>
      <vt:lpstr>Forms/फॉर्म्स</vt:lpstr>
      <vt:lpstr>निर्वाचन पदाधिकारी/Election Officer</vt:lpstr>
      <vt:lpstr>आयोग द्वारा जारी निर्देश/Instructions</vt:lpstr>
      <vt:lpstr>संपर्क करें/Contact us</vt:lpstr>
      <vt:lpstr>Training/ट्रेनिंग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Deepak Nema</dc:creator>
  <cp:lastModifiedBy>Deepak Nema</cp:lastModifiedBy>
  <cp:revision>48</cp:revision>
  <dcterms:created xsi:type="dcterms:W3CDTF">2018-02-13T02:38:57Z</dcterms:created>
  <dcterms:modified xsi:type="dcterms:W3CDTF">2018-03-20T11:38:50Z</dcterms:modified>
</cp:coreProperties>
</file>